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tiff" ContentType="image/tiff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414" r:id="rId2"/>
    <p:sldId id="484" r:id="rId3"/>
    <p:sldId id="425" r:id="rId4"/>
    <p:sldId id="475" r:id="rId5"/>
    <p:sldId id="422" r:id="rId6"/>
    <p:sldId id="420" r:id="rId7"/>
    <p:sldId id="418" r:id="rId8"/>
    <p:sldId id="426" r:id="rId9"/>
    <p:sldId id="455" r:id="rId10"/>
    <p:sldId id="485" r:id="rId11"/>
    <p:sldId id="429" r:id="rId12"/>
    <p:sldId id="441" r:id="rId13"/>
    <p:sldId id="491" r:id="rId14"/>
    <p:sldId id="445" r:id="rId15"/>
    <p:sldId id="449" r:id="rId16"/>
    <p:sldId id="442" r:id="rId17"/>
    <p:sldId id="508" r:id="rId18"/>
    <p:sldId id="430" r:id="rId19"/>
    <p:sldId id="486" r:id="rId20"/>
    <p:sldId id="444" r:id="rId21"/>
    <p:sldId id="447" r:id="rId22"/>
    <p:sldId id="435" r:id="rId23"/>
    <p:sldId id="452" r:id="rId24"/>
    <p:sldId id="436" r:id="rId25"/>
    <p:sldId id="434" r:id="rId26"/>
    <p:sldId id="433" r:id="rId27"/>
    <p:sldId id="432" r:id="rId28"/>
    <p:sldId id="487" r:id="rId29"/>
    <p:sldId id="439" r:id="rId30"/>
    <p:sldId id="478" r:id="rId31"/>
    <p:sldId id="438" r:id="rId32"/>
    <p:sldId id="488" r:id="rId33"/>
    <p:sldId id="507" r:id="rId34"/>
    <p:sldId id="440" r:id="rId35"/>
    <p:sldId id="509" r:id="rId36"/>
    <p:sldId id="498" r:id="rId37"/>
    <p:sldId id="499" r:id="rId38"/>
    <p:sldId id="500" r:id="rId39"/>
    <p:sldId id="497" r:id="rId40"/>
    <p:sldId id="501" r:id="rId41"/>
    <p:sldId id="502" r:id="rId42"/>
    <p:sldId id="459" r:id="rId43"/>
    <p:sldId id="462" r:id="rId44"/>
    <p:sldId id="479" r:id="rId45"/>
    <p:sldId id="469" r:id="rId46"/>
    <p:sldId id="471" r:id="rId47"/>
    <p:sldId id="503" r:id="rId48"/>
    <p:sldId id="505" r:id="rId49"/>
    <p:sldId id="496" r:id="rId50"/>
  </p:sldIdLst>
  <p:sldSz cx="9144000" cy="6858000" type="screen4x3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122D"/>
    <a:srgbClr val="D6DCE5"/>
    <a:srgbClr val="B2B2B2"/>
    <a:srgbClr val="DDDDDD"/>
    <a:srgbClr val="EAEAE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6298" autoAdjust="0"/>
  </p:normalViewPr>
  <p:slideViewPr>
    <p:cSldViewPr snapToGrid="0">
      <p:cViewPr varScale="1">
        <p:scale>
          <a:sx n="59" d="100"/>
          <a:sy n="59" d="100"/>
        </p:scale>
        <p:origin x="-2256" y="-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102230" tIns="51115" rIns="102230" bIns="51115" rtlCol="0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102230" tIns="51115" rIns="102230" bIns="51115" rtlCol="0"/>
          <a:lstStyle>
            <a:lvl1pPr algn="r">
              <a:defRPr sz="1300"/>
            </a:lvl1pPr>
          </a:lstStyle>
          <a:p>
            <a:fld id="{8C5828C0-CCD4-4FC1-8A84-6B3B2AFF227D}" type="datetimeFigureOut">
              <a:rPr lang="nl-BE" smtClean="0"/>
              <a:pPr/>
              <a:t>8/03/2020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2230" tIns="51115" rIns="102230" bIns="51115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102230" tIns="51115" rIns="102230" bIns="51115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8427" cy="513507"/>
          </a:xfrm>
          <a:prstGeom prst="rect">
            <a:avLst/>
          </a:prstGeom>
        </p:spPr>
        <p:txBody>
          <a:bodyPr vert="horz" lIns="102230" tIns="51115" rIns="102230" bIns="51115" rtlCol="0" anchor="b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3993" y="9721106"/>
            <a:ext cx="3078427" cy="513507"/>
          </a:xfrm>
          <a:prstGeom prst="rect">
            <a:avLst/>
          </a:prstGeom>
        </p:spPr>
        <p:txBody>
          <a:bodyPr vert="horz" lIns="102230" tIns="51115" rIns="102230" bIns="51115" rtlCol="0" anchor="b"/>
          <a:lstStyle>
            <a:lvl1pPr algn="r">
              <a:defRPr sz="1300"/>
            </a:lvl1pPr>
          </a:lstStyle>
          <a:p>
            <a:fld id="{27BEA13B-8A0A-493A-AD7B-1A4B6093E38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303444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 short </a:t>
            </a:r>
            <a:r>
              <a:rPr lang="nl-NL" dirty="0" err="1"/>
              <a:t>history</a:t>
            </a:r>
            <a:r>
              <a:rPr lang="nl-NL" dirty="0"/>
              <a:t> of </a:t>
            </a:r>
            <a:r>
              <a:rPr lang="nl-NL" dirty="0" smtClean="0"/>
              <a:t>Y-29 </a:t>
            </a:r>
            <a:r>
              <a:rPr lang="nl-NL" dirty="0"/>
              <a:t>and Edward Downs.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197606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purpose of the flights from Y-29 was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Hürtgenwald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east of Aachen.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that neighborhood were several dams that supplied electricity to the industry in the Ruhr area.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472776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Hürtgenwald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Siegriedlinie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West Wall.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was a very fierce battle with 33,000 American and 29,000 German casualties.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forgotten history.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385464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to the Y-29: the control tower at the airfield.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2051173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living conditions at the airfield were very primitive. Most of the men slept in tents.</a:t>
            </a:r>
            <a:r>
              <a:rPr lang="en-US" dirty="0"/>
              <a:t/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officers slept in the elementary school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Zutendaal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As or by the locals.</a:t>
            </a:r>
            <a:endParaRPr lang="nl-NL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2202137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winter of 1944 was one of the worst winters in years.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600862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2906515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was very difficult to keep the planes operational every day.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 to the poor weather there were many days of no flying.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556934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BE" dirty="0"/>
              <a:t>In December 1944, Edward Downs </a:t>
            </a:r>
            <a:r>
              <a:rPr lang="nl-BE" dirty="0" err="1"/>
              <a:t>came</a:t>
            </a:r>
            <a:r>
              <a:rPr lang="nl-BE" dirty="0"/>
              <a:t> at Y-29 (</a:t>
            </a:r>
            <a:r>
              <a:rPr lang="nl-BE" dirty="0" err="1"/>
              <a:t>with</a:t>
            </a:r>
            <a:r>
              <a:rPr lang="nl-BE" dirty="0"/>
              <a:t> 30 </a:t>
            </a:r>
            <a:r>
              <a:rPr lang="nl-BE" dirty="0" err="1"/>
              <a:t>other</a:t>
            </a:r>
            <a:r>
              <a:rPr lang="nl-BE" dirty="0"/>
              <a:t> new pilots)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40110739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December 16, 1944: </a:t>
            </a:r>
            <a:r>
              <a:rPr lang="nl-NL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beginning</a:t>
            </a:r>
            <a:r>
              <a:rPr lang="nl-NL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nl-NL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nl-NL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Battle of </a:t>
            </a:r>
            <a:r>
              <a:rPr lang="nl-NL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nl-NL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Bulge</a:t>
            </a:r>
            <a:r>
              <a:rPr lang="nl-NL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nl-NL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Ardennes</a:t>
            </a:r>
            <a:r>
              <a:rPr lang="nl-NL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nl-NL" b="0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than 40,000 Allied soldiers and 33,000 German soldiers were killed</a:t>
            </a:r>
            <a:endParaRPr lang="nl-NL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2021967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purpose of the flights shifted from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Hürtgenwald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Ardennes.</a:t>
            </a:r>
            <a:endParaRPr lang="nl-NL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3002918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September 14, 1944: the liberation of </a:t>
            </a:r>
            <a:r>
              <a:rPr lang="en-US" dirty="0" err="1"/>
              <a:t>Zutendaal</a:t>
            </a:r>
            <a:r>
              <a:rPr lang="en-US" dirty="0"/>
              <a:t>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war was not yet over.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4185621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352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Fighter Group arrived to help from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Bodney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England.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451182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airplanes</a:t>
            </a:r>
            <a:r>
              <a:rPr lang="nl-NL" dirty="0"/>
              <a:t>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P-51 Mustang </a:t>
            </a:r>
            <a:r>
              <a:rPr lang="nl-NL" dirty="0" err="1"/>
              <a:t>fighters</a:t>
            </a:r>
            <a:r>
              <a:rPr lang="nl-NL" dirty="0"/>
              <a:t>. </a:t>
            </a:r>
          </a:p>
          <a:p>
            <a:r>
              <a:rPr lang="nl-NL" dirty="0" err="1"/>
              <a:t>They</a:t>
            </a:r>
            <a:r>
              <a:rPr lang="nl-NL" dirty="0"/>
              <a:t> </a:t>
            </a:r>
            <a:r>
              <a:rPr lang="nl-NL" dirty="0" err="1"/>
              <a:t>called</a:t>
            </a:r>
            <a:r>
              <a:rPr lang="nl-NL" dirty="0"/>
              <a:t> </a:t>
            </a:r>
            <a:r>
              <a:rPr lang="nl-NL" dirty="0" err="1"/>
              <a:t>themselves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Bleunosed</a:t>
            </a:r>
            <a:r>
              <a:rPr lang="nl-NL" dirty="0"/>
              <a:t> </a:t>
            </a:r>
            <a:r>
              <a:rPr lang="nl-NL" dirty="0" err="1"/>
              <a:t>Bastards</a:t>
            </a:r>
            <a:r>
              <a:rPr lang="nl-NL" dirty="0"/>
              <a:t> of </a:t>
            </a:r>
            <a:r>
              <a:rPr lang="nl-NL" dirty="0" err="1"/>
              <a:t>Bodney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068557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January 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1, 1945</a:t>
            </a:r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Bodenplatte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a simultaneous German air raid on 20 Allied airfields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800 German planes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France, Luxembourg, the Netherlands and Belgium.</a:t>
            </a:r>
            <a:r>
              <a:rPr lang="en-US" dirty="0"/>
              <a:t/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Purpose: destroying as many Allied aircraft on the ground – so the Allied aircrafts could not fly over the Ardennes.</a:t>
            </a:r>
            <a:r>
              <a:rPr lang="en-US" dirty="0"/>
              <a:t/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Germans hoped that everyone was drunk in his bed after the 1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New Year in Europe.</a:t>
            </a:r>
            <a:endParaRPr lang="nl-NL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23931804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minutes before the German attack, at 9:16, 8 P-47 Thunderbolts were taking off for a mission over the Ardennes.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same time 12 P-51 Mustangs were ready to take off after the Thunderbolts for a mission over the front.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the pilots suddenly saw 61 German planes coming to the Y-29.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6222182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Thunderbolts immediately attacked the German fighters.</a:t>
            </a:r>
            <a:r>
              <a:rPr lang="en-US" dirty="0"/>
              <a:t/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Mustangs all took off and attacked also the German fighters.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27991007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 </a:t>
            </a:r>
            <a:r>
              <a:rPr lang="nl-NL" dirty="0" err="1"/>
              <a:t>great</a:t>
            </a:r>
            <a:r>
              <a:rPr lang="nl-NL" dirty="0"/>
              <a:t> </a:t>
            </a:r>
            <a:r>
              <a:rPr lang="nl-NL" dirty="0" err="1"/>
              <a:t>dogfight</a:t>
            </a:r>
            <a:r>
              <a:rPr lang="nl-NL" dirty="0"/>
              <a:t> </a:t>
            </a:r>
            <a:r>
              <a:rPr lang="nl-NL" dirty="0" err="1"/>
              <a:t>took</a:t>
            </a:r>
            <a:r>
              <a:rPr lang="nl-NL" dirty="0"/>
              <a:t> </a:t>
            </a:r>
            <a:r>
              <a:rPr lang="nl-NL" dirty="0" err="1"/>
              <a:t>place</a:t>
            </a:r>
            <a:r>
              <a:rPr lang="nl-NL" dirty="0"/>
              <a:t> over </a:t>
            </a:r>
            <a:r>
              <a:rPr lang="nl-NL" dirty="0" err="1"/>
              <a:t>the</a:t>
            </a:r>
            <a:r>
              <a:rPr lang="nl-NL" dirty="0"/>
              <a:t> Y-29.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Nowhere the German losses were as high as above the Y-29.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America this dogfight was named: “The </a:t>
            </a:r>
            <a:r>
              <a:rPr lang="nl-NL" dirty="0"/>
              <a:t>Legend of </a:t>
            </a:r>
            <a:r>
              <a:rPr lang="nl-NL" dirty="0" err="1"/>
              <a:t>the</a:t>
            </a:r>
            <a:r>
              <a:rPr lang="nl-NL" dirty="0"/>
              <a:t> Y-29”</a:t>
            </a:r>
          </a:p>
          <a:p>
            <a:endParaRPr lang="nl-NL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52 German airplanes were shot down or damaged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 German pilots were killed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American airplane was shot down – the pilot bailed out and landed safely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3 American airplanes were damaged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American soldiers were hurt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0903678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b="0" dirty="0" err="1">
                <a:effectLst/>
              </a:rPr>
              <a:t>January</a:t>
            </a:r>
            <a:r>
              <a:rPr lang="nl-NL" b="0" dirty="0">
                <a:effectLst/>
              </a:rPr>
              <a:t> 25, 1945: The end of </a:t>
            </a:r>
            <a:r>
              <a:rPr lang="nl-NL" b="0" dirty="0" err="1">
                <a:effectLst/>
              </a:rPr>
              <a:t>the</a:t>
            </a:r>
            <a:r>
              <a:rPr lang="nl-NL" b="0" dirty="0">
                <a:effectLst/>
              </a:rPr>
              <a:t> Battle of </a:t>
            </a:r>
            <a:r>
              <a:rPr lang="nl-NL" b="0" dirty="0" err="1">
                <a:effectLst/>
              </a:rPr>
              <a:t>the</a:t>
            </a:r>
            <a:r>
              <a:rPr lang="nl-NL" b="0" dirty="0">
                <a:effectLst/>
              </a:rPr>
              <a:t> </a:t>
            </a:r>
            <a:r>
              <a:rPr lang="nl-NL" b="0" dirty="0" err="1">
                <a:effectLst/>
              </a:rPr>
              <a:t>Bulge</a:t>
            </a:r>
            <a:r>
              <a:rPr lang="nl-NL" b="0" dirty="0">
                <a:effectLst/>
              </a:rPr>
              <a:t> - </a:t>
            </a:r>
            <a:r>
              <a:rPr lang="nl-NL" b="0" dirty="0" err="1">
                <a:effectLst/>
              </a:rPr>
              <a:t>Ardennes</a:t>
            </a:r>
            <a:endParaRPr lang="nl-BE" b="0" dirty="0">
              <a:effectLst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23256787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After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Battle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Bulge</a:t>
            </a:r>
            <a:r>
              <a:rPr lang="nl-NL" dirty="0"/>
              <a:t>, </a:t>
            </a:r>
            <a:r>
              <a:rPr lang="nl-NL" dirty="0" err="1"/>
              <a:t>the</a:t>
            </a:r>
            <a:r>
              <a:rPr lang="nl-NL" dirty="0"/>
              <a:t> P-51 Mustangs </a:t>
            </a:r>
            <a:r>
              <a:rPr lang="nl-NL" dirty="0" err="1"/>
              <a:t>leaves</a:t>
            </a:r>
            <a:r>
              <a:rPr lang="nl-NL" dirty="0"/>
              <a:t> theY-29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3592041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purpose of the flights shifted from the Ardennes back to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Hürtgenwald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l-NL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1373857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February</a:t>
            </a:r>
            <a:r>
              <a:rPr lang="nl-NL" dirty="0"/>
              <a:t> 8, 1945 </a:t>
            </a:r>
            <a:r>
              <a:rPr lang="nl-NL" dirty="0" err="1"/>
              <a:t>the</a:t>
            </a:r>
            <a:r>
              <a:rPr lang="nl-NL" dirty="0"/>
              <a:t> 406</a:t>
            </a:r>
            <a:r>
              <a:rPr lang="nl-NL" baseline="30000" dirty="0"/>
              <a:t>th</a:t>
            </a:r>
            <a:r>
              <a:rPr lang="nl-NL" dirty="0"/>
              <a:t> Fighter Group </a:t>
            </a:r>
            <a:r>
              <a:rPr lang="nl-NL" dirty="0" err="1"/>
              <a:t>came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Y-29.</a:t>
            </a:r>
          </a:p>
          <a:p>
            <a:r>
              <a:rPr lang="nl-NL" dirty="0" err="1"/>
              <a:t>There</a:t>
            </a:r>
            <a:r>
              <a:rPr lang="nl-NL" dirty="0"/>
              <a:t>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now</a:t>
            </a:r>
            <a:r>
              <a:rPr lang="nl-NL" dirty="0"/>
              <a:t> 2 </a:t>
            </a:r>
            <a:r>
              <a:rPr lang="nl-NL" dirty="0" err="1"/>
              <a:t>fighter</a:t>
            </a:r>
            <a:r>
              <a:rPr lang="nl-NL" dirty="0"/>
              <a:t> </a:t>
            </a:r>
            <a:r>
              <a:rPr lang="nl-NL" dirty="0" err="1"/>
              <a:t>groups</a:t>
            </a:r>
            <a:r>
              <a:rPr lang="nl-NL" dirty="0"/>
              <a:t> on Y-29. </a:t>
            </a:r>
            <a:r>
              <a:rPr lang="nl-NL" dirty="0" err="1"/>
              <a:t>This</a:t>
            </a:r>
            <a:r>
              <a:rPr lang="nl-NL" dirty="0"/>
              <a:t> means more </a:t>
            </a:r>
            <a:r>
              <a:rPr lang="nl-NL" dirty="0" err="1"/>
              <a:t>than</a:t>
            </a:r>
            <a:r>
              <a:rPr lang="nl-NL" dirty="0"/>
              <a:t> 2000 men </a:t>
            </a:r>
            <a:r>
              <a:rPr lang="nl-NL" dirty="0" err="1"/>
              <a:t>and</a:t>
            </a:r>
            <a:r>
              <a:rPr lang="nl-NL" dirty="0"/>
              <a:t> 150 </a:t>
            </a:r>
            <a:r>
              <a:rPr lang="nl-NL" dirty="0" err="1"/>
              <a:t>airplanes</a:t>
            </a:r>
            <a:r>
              <a:rPr lang="nl-NL" dirty="0"/>
              <a:t>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3406043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Allies needed an Advanced Landing Ground close to the front.</a:t>
            </a:r>
            <a:r>
              <a:rPr lang="nl-NL" dirty="0"/>
              <a:t> </a:t>
            </a:r>
          </a:p>
          <a:p>
            <a:r>
              <a:rPr lang="en-US" dirty="0"/>
              <a:t>A heath area was found in </a:t>
            </a:r>
            <a:r>
              <a:rPr lang="en-US" dirty="0" err="1"/>
              <a:t>Zutendaal</a:t>
            </a:r>
            <a:r>
              <a:rPr lang="en-US" dirty="0"/>
              <a:t>.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3367870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22299"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Wooden chalets were built and many officers were sleeping by the locals in As,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Zutendaal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Genk.</a:t>
            </a:r>
            <a:endParaRPr lang="nl-NL" dirty="0"/>
          </a:p>
          <a:p>
            <a:pPr defTabSz="1022299"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defTabSz="1022299"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American pilot at his host family in Genk. In the middle is my grandmother (Maria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Lantmeeters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-Reynders), my aunt (Elsa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Lantmeeters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left, and right my father (Jos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Lantmeeters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then 12 years old.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41043900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new problem: Mud by the melting of the snow.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39744707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After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end of </a:t>
            </a:r>
            <a:r>
              <a:rPr lang="nl-NL" dirty="0" err="1"/>
              <a:t>the</a:t>
            </a:r>
            <a:r>
              <a:rPr lang="nl-NL" dirty="0"/>
              <a:t> Battle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Hürtgenwald</a:t>
            </a:r>
            <a:r>
              <a:rPr lang="nl-NL" dirty="0"/>
              <a:t> </a:t>
            </a:r>
            <a:r>
              <a:rPr lang="nl-NL" dirty="0" err="1"/>
              <a:t>there</a:t>
            </a:r>
            <a:r>
              <a:rPr lang="nl-NL" dirty="0"/>
              <a:t> was </a:t>
            </a:r>
            <a:r>
              <a:rPr lang="nl-NL" dirty="0" err="1"/>
              <a:t>the</a:t>
            </a:r>
            <a:r>
              <a:rPr lang="nl-NL" dirty="0"/>
              <a:t> Battle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Rhine</a:t>
            </a:r>
            <a:r>
              <a:rPr lang="nl-NL" dirty="0"/>
              <a:t>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27764678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dirty="0" err="1">
                <a:solidFill>
                  <a:schemeClr val="bg1"/>
                </a:solidFill>
              </a:rPr>
              <a:t>February</a:t>
            </a:r>
            <a:r>
              <a:rPr lang="nl-NL" b="0" dirty="0">
                <a:solidFill>
                  <a:schemeClr val="bg1"/>
                </a:solidFill>
              </a:rPr>
              <a:t> 21, </a:t>
            </a:r>
            <a:r>
              <a:rPr lang="nl-NL" dirty="0"/>
              <a:t>1945</a:t>
            </a:r>
            <a:r>
              <a:rPr lang="nl-NL" b="0" dirty="0">
                <a:solidFill>
                  <a:schemeClr val="bg1"/>
                </a:solidFill>
              </a:rPr>
              <a:t> </a:t>
            </a:r>
          </a:p>
          <a:p>
            <a:r>
              <a:rPr lang="nl-NL" b="0" dirty="0" err="1">
                <a:solidFill>
                  <a:schemeClr val="bg1"/>
                </a:solidFill>
              </a:rPr>
              <a:t>visit</a:t>
            </a:r>
            <a:r>
              <a:rPr lang="nl-NL" b="0" dirty="0">
                <a:solidFill>
                  <a:schemeClr val="bg1"/>
                </a:solidFill>
              </a:rPr>
              <a:t> at </a:t>
            </a:r>
            <a:r>
              <a:rPr lang="nl-NL" b="0" dirty="0" err="1">
                <a:solidFill>
                  <a:schemeClr val="bg1"/>
                </a:solidFill>
              </a:rPr>
              <a:t>the</a:t>
            </a:r>
            <a:r>
              <a:rPr lang="nl-NL" b="0" dirty="0">
                <a:solidFill>
                  <a:schemeClr val="bg1"/>
                </a:solidFill>
              </a:rPr>
              <a:t> Y-29 </a:t>
            </a:r>
            <a:r>
              <a:rPr lang="nl-NL" b="0" dirty="0" err="1">
                <a:solidFill>
                  <a:schemeClr val="bg1"/>
                </a:solidFill>
              </a:rPr>
              <a:t>from</a:t>
            </a:r>
            <a:r>
              <a:rPr lang="nl-NL" b="0" dirty="0">
                <a:solidFill>
                  <a:schemeClr val="bg1"/>
                </a:solidFill>
              </a:rPr>
              <a:t> his </a:t>
            </a:r>
            <a:r>
              <a:rPr lang="nl-NL" b="0" dirty="0" err="1">
                <a:solidFill>
                  <a:schemeClr val="bg1"/>
                </a:solidFill>
              </a:rPr>
              <a:t>brother</a:t>
            </a:r>
            <a:r>
              <a:rPr lang="nl-NL" b="0" dirty="0">
                <a:solidFill>
                  <a:schemeClr val="bg1"/>
                </a:solidFill>
              </a:rPr>
              <a:t> </a:t>
            </a:r>
            <a:r>
              <a:rPr lang="nl-NL" b="0" dirty="0" err="1">
                <a:solidFill>
                  <a:schemeClr val="bg1"/>
                </a:solidFill>
              </a:rPr>
              <a:t>Corporal</a:t>
            </a:r>
            <a:r>
              <a:rPr lang="nl-NL" b="0" dirty="0">
                <a:solidFill>
                  <a:schemeClr val="bg1"/>
                </a:solidFill>
              </a:rPr>
              <a:t> Robert Downs</a:t>
            </a:r>
          </a:p>
          <a:p>
            <a:endParaRPr lang="nl-BE" b="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0" dirty="0">
                <a:solidFill>
                  <a:schemeClr val="bg1"/>
                </a:solidFill>
              </a:rPr>
              <a:t>Edward was </a:t>
            </a:r>
            <a:r>
              <a:rPr lang="nl-NL" b="0" dirty="0" err="1">
                <a:solidFill>
                  <a:schemeClr val="bg1"/>
                </a:solidFill>
              </a:rPr>
              <a:t>flying</a:t>
            </a:r>
            <a:r>
              <a:rPr lang="nl-NL" b="0" dirty="0">
                <a:solidFill>
                  <a:schemeClr val="bg1"/>
                </a:solidFill>
              </a:rPr>
              <a:t> his first </a:t>
            </a:r>
            <a:r>
              <a:rPr lang="nl-NL" b="0" dirty="0" err="1">
                <a:solidFill>
                  <a:schemeClr val="bg1"/>
                </a:solidFill>
              </a:rPr>
              <a:t>two</a:t>
            </a:r>
            <a:r>
              <a:rPr lang="nl-NL" b="0" dirty="0">
                <a:solidFill>
                  <a:schemeClr val="bg1"/>
                </a:solidFill>
              </a:rPr>
              <a:t> mission on </a:t>
            </a:r>
            <a:r>
              <a:rPr lang="nl-NL" b="0" dirty="0" err="1">
                <a:solidFill>
                  <a:schemeClr val="bg1"/>
                </a:solidFill>
              </a:rPr>
              <a:t>February</a:t>
            </a:r>
            <a:r>
              <a:rPr lang="nl-NL" b="0" dirty="0">
                <a:solidFill>
                  <a:schemeClr val="bg1"/>
                </a:solidFill>
              </a:rPr>
              <a:t> 22, </a:t>
            </a:r>
            <a:r>
              <a:rPr lang="nl-NL" dirty="0"/>
              <a:t>1945 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9998806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Robert rode out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take-off area 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wing</a:t>
            </a:r>
            <a:r>
              <a:rPr lang="nl-NL" dirty="0"/>
              <a:t> of Edwards </a:t>
            </a:r>
            <a:r>
              <a:rPr lang="nl-NL" dirty="0" err="1"/>
              <a:t>plane</a:t>
            </a:r>
            <a:r>
              <a:rPr lang="nl-NL" dirty="0"/>
              <a:t> like on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photo</a:t>
            </a:r>
            <a:r>
              <a:rPr lang="nl-NL" dirty="0"/>
              <a:t>.</a:t>
            </a:r>
          </a:p>
          <a:p>
            <a:r>
              <a:rPr lang="nl-NL" dirty="0" err="1"/>
              <a:t>This</a:t>
            </a:r>
            <a:r>
              <a:rPr lang="nl-NL" dirty="0"/>
              <a:t> was a </a:t>
            </a:r>
            <a:r>
              <a:rPr lang="nl-NL" dirty="0" err="1"/>
              <a:t>normal</a:t>
            </a:r>
            <a:r>
              <a:rPr lang="nl-NL" dirty="0"/>
              <a:t> </a:t>
            </a:r>
            <a:r>
              <a:rPr lang="nl-NL" dirty="0" err="1"/>
              <a:t>practice</a:t>
            </a:r>
            <a:r>
              <a:rPr lang="nl-NL" dirty="0"/>
              <a:t>, </a:t>
            </a:r>
            <a:r>
              <a:rPr lang="nl-NL" dirty="0" err="1"/>
              <a:t>because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pilot </a:t>
            </a:r>
            <a:r>
              <a:rPr lang="nl-NL" dirty="0" err="1"/>
              <a:t>could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see</a:t>
            </a:r>
            <a:r>
              <a:rPr lang="nl-NL" dirty="0"/>
              <a:t> </a:t>
            </a:r>
            <a:r>
              <a:rPr lang="nl-NL" dirty="0" err="1"/>
              <a:t>before</a:t>
            </a:r>
            <a:r>
              <a:rPr lang="nl-NL" dirty="0"/>
              <a:t> </a:t>
            </a:r>
            <a:r>
              <a:rPr lang="nl-NL" dirty="0" err="1"/>
              <a:t>him</a:t>
            </a:r>
            <a:r>
              <a:rPr lang="nl-NL" dirty="0"/>
              <a:t>. The men 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wing</a:t>
            </a:r>
            <a:r>
              <a:rPr lang="nl-NL" dirty="0"/>
              <a:t> was his guide.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8649743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0" dirty="0">
                <a:solidFill>
                  <a:schemeClr val="bg1"/>
                </a:solidFill>
              </a:rPr>
              <a:t>The next 8 </a:t>
            </a:r>
            <a:r>
              <a:rPr lang="nl-NL" b="0" dirty="0" err="1">
                <a:solidFill>
                  <a:schemeClr val="bg1"/>
                </a:solidFill>
              </a:rPr>
              <a:t>missions</a:t>
            </a:r>
            <a:r>
              <a:rPr lang="nl-NL" b="0" dirty="0">
                <a:solidFill>
                  <a:schemeClr val="bg1"/>
                </a:solidFill>
              </a:rPr>
              <a:t> </a:t>
            </a:r>
            <a:r>
              <a:rPr lang="nl-NL" b="0" dirty="0" err="1">
                <a:solidFill>
                  <a:schemeClr val="bg1"/>
                </a:solidFill>
              </a:rPr>
              <a:t>were</a:t>
            </a:r>
            <a:r>
              <a:rPr lang="nl-NL" b="0" dirty="0">
                <a:solidFill>
                  <a:schemeClr val="bg1"/>
                </a:solidFill>
              </a:rPr>
              <a:t> </a:t>
            </a:r>
            <a:r>
              <a:rPr lang="nl-NL" b="0" dirty="0" err="1">
                <a:solidFill>
                  <a:schemeClr val="bg1"/>
                </a:solidFill>
              </a:rPr>
              <a:t>armed</a:t>
            </a:r>
            <a:r>
              <a:rPr lang="nl-NL" b="0" dirty="0">
                <a:solidFill>
                  <a:schemeClr val="bg1"/>
                </a:solidFill>
              </a:rPr>
              <a:t> </a:t>
            </a:r>
            <a:r>
              <a:rPr lang="nl-NL" b="0" dirty="0" err="1">
                <a:solidFill>
                  <a:schemeClr val="bg1"/>
                </a:solidFill>
              </a:rPr>
              <a:t>recces</a:t>
            </a:r>
            <a:r>
              <a:rPr lang="nl-NL" b="0" dirty="0">
                <a:solidFill>
                  <a:schemeClr val="bg1"/>
                </a:solidFill>
              </a:rPr>
              <a:t> </a:t>
            </a:r>
            <a:r>
              <a:rPr lang="nl-NL" b="0" dirty="0" err="1">
                <a:solidFill>
                  <a:schemeClr val="bg1"/>
                </a:solidFill>
              </a:rPr>
              <a:t>and</a:t>
            </a:r>
            <a:r>
              <a:rPr lang="nl-NL" b="0" dirty="0">
                <a:solidFill>
                  <a:schemeClr val="bg1"/>
                </a:solidFill>
              </a:rPr>
              <a:t> </a:t>
            </a:r>
            <a:r>
              <a:rPr lang="nl-NL" b="0" dirty="0" err="1">
                <a:solidFill>
                  <a:schemeClr val="bg1"/>
                </a:solidFill>
              </a:rPr>
              <a:t>dive</a:t>
            </a:r>
            <a:r>
              <a:rPr lang="nl-NL" b="0" dirty="0">
                <a:solidFill>
                  <a:schemeClr val="bg1"/>
                </a:solidFill>
              </a:rPr>
              <a:t> </a:t>
            </a:r>
            <a:r>
              <a:rPr lang="nl-NL" b="0" dirty="0" err="1">
                <a:solidFill>
                  <a:schemeClr val="bg1"/>
                </a:solidFill>
              </a:rPr>
              <a:t>bombing</a:t>
            </a:r>
            <a:r>
              <a:rPr lang="nl-NL" b="0" dirty="0">
                <a:solidFill>
                  <a:schemeClr val="bg1"/>
                </a:solidFill>
              </a:rPr>
              <a:t> </a:t>
            </a:r>
            <a:r>
              <a:rPr lang="nl-NL" b="0" dirty="0" err="1">
                <a:solidFill>
                  <a:schemeClr val="bg1"/>
                </a:solidFill>
              </a:rPr>
              <a:t>missions</a:t>
            </a:r>
            <a:r>
              <a:rPr lang="nl-NL" b="0" dirty="0">
                <a:solidFill>
                  <a:schemeClr val="bg1"/>
                </a:solidFill>
              </a:rPr>
              <a:t> in </a:t>
            </a:r>
            <a:r>
              <a:rPr lang="nl-NL" b="0" dirty="0" err="1">
                <a:solidFill>
                  <a:schemeClr val="bg1"/>
                </a:solidFill>
              </a:rPr>
              <a:t>the</a:t>
            </a:r>
            <a:r>
              <a:rPr lang="nl-NL" b="0" dirty="0">
                <a:solidFill>
                  <a:schemeClr val="bg1"/>
                </a:solidFill>
              </a:rPr>
              <a:t> </a:t>
            </a:r>
            <a:r>
              <a:rPr lang="nl-NL" b="0" dirty="0" err="1">
                <a:solidFill>
                  <a:schemeClr val="bg1"/>
                </a:solidFill>
              </a:rPr>
              <a:t>Rhine</a:t>
            </a:r>
            <a:r>
              <a:rPr lang="nl-NL" b="0" dirty="0">
                <a:solidFill>
                  <a:schemeClr val="bg1"/>
                </a:solidFill>
              </a:rPr>
              <a:t> area.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32443631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dirty="0">
                <a:solidFill>
                  <a:schemeClr val="bg1"/>
                </a:solidFill>
              </a:rPr>
              <a:t>The 11th mission </a:t>
            </a:r>
            <a:r>
              <a:rPr lang="nl-NL" b="0" dirty="0" err="1">
                <a:solidFill>
                  <a:schemeClr val="bg1"/>
                </a:solidFill>
              </a:rPr>
              <a:t>March</a:t>
            </a:r>
            <a:r>
              <a:rPr lang="nl-NL" b="0" dirty="0">
                <a:solidFill>
                  <a:schemeClr val="bg1"/>
                </a:solidFill>
              </a:rPr>
              <a:t> 1, </a:t>
            </a:r>
            <a:r>
              <a:rPr lang="nl-NL" dirty="0"/>
              <a:t>1945</a:t>
            </a:r>
          </a:p>
          <a:p>
            <a:r>
              <a:rPr lang="nl-NL" b="0" dirty="0">
                <a:solidFill>
                  <a:schemeClr val="bg1"/>
                </a:solidFill>
              </a:rPr>
              <a:t>A </a:t>
            </a:r>
            <a:r>
              <a:rPr lang="en-GB" b="0" dirty="0">
                <a:solidFill>
                  <a:schemeClr val="bg1"/>
                </a:solidFill>
              </a:rPr>
              <a:t>leaflet bombing mission</a:t>
            </a:r>
          </a:p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mission was to 24 leaflet bombs, 6 each on Krefeld and Neuss and the remaining on </a:t>
            </a:r>
            <a:r>
              <a:rPr lang="en-GB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Mönchengladbach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34434367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This</a:t>
            </a:r>
            <a:r>
              <a:rPr lang="nl-NL" dirty="0"/>
              <a:t> was </a:t>
            </a:r>
            <a:r>
              <a:rPr lang="nl-NL" dirty="0" err="1"/>
              <a:t>the</a:t>
            </a:r>
            <a:r>
              <a:rPr lang="nl-NL" dirty="0"/>
              <a:t> leaflet of </a:t>
            </a:r>
            <a:r>
              <a:rPr lang="nl-NL" dirty="0" err="1"/>
              <a:t>March</a:t>
            </a:r>
            <a:r>
              <a:rPr lang="nl-NL" dirty="0"/>
              <a:t> 1, 1945.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39879924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2</a:t>
            </a:r>
            <a:r>
              <a:rPr lang="nl-NL" baseline="30000" dirty="0"/>
              <a:t>nd</a:t>
            </a:r>
            <a:r>
              <a:rPr lang="nl-NL" dirty="0"/>
              <a:t> </a:t>
            </a:r>
            <a:r>
              <a:rPr lang="nl-NL" dirty="0" err="1"/>
              <a:t>lieutenant</a:t>
            </a:r>
            <a:r>
              <a:rPr lang="nl-NL" dirty="0"/>
              <a:t> Edward Downs </a:t>
            </a:r>
            <a:r>
              <a:rPr lang="nl-NL" dirty="0" err="1"/>
              <a:t>took</a:t>
            </a:r>
            <a:r>
              <a:rPr lang="nl-NL" dirty="0"/>
              <a:t> of in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plane</a:t>
            </a:r>
            <a:r>
              <a:rPr lang="nl-NL" dirty="0"/>
              <a:t>,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registration</a:t>
            </a:r>
            <a:r>
              <a:rPr lang="nl-NL" dirty="0"/>
              <a:t> A6-F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41204650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GB" b="0" dirty="0"/>
              <a:t>8 P-47 Thunderbolts were leaving Y-29 at 8:50</a:t>
            </a:r>
          </a:p>
          <a:p>
            <a:pPr marL="285750" indent="-285750">
              <a:buFontTx/>
              <a:buChar char="-"/>
            </a:pPr>
            <a:r>
              <a:rPr lang="en-GB" b="0" dirty="0"/>
              <a:t>09:15 they were above the target</a:t>
            </a:r>
          </a:p>
          <a:p>
            <a:pPr marL="285750" indent="-285750">
              <a:buFontTx/>
              <a:buChar char="-"/>
            </a:pPr>
            <a:r>
              <a:rPr lang="en-GB" b="0" dirty="0"/>
              <a:t>09:30 attack by 18 German fighters (FW190 and Me109)</a:t>
            </a:r>
            <a:endParaRPr lang="nl-BE" b="0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39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2619488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Y-29 was located the closest to the village As so they called it Y-29 Asch (old spelling of As).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715485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lieutenant Edward Downs was shot down by Karl-Wilhelm Hofmann.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was a German Ace with 44 aerial victories in 260 missions.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lieutenant Edward Downs was his 43 victory.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Karl-Wilhelm Hofmann was killed on March 26, 1945.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32155497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Two</a:t>
            </a:r>
            <a:r>
              <a:rPr lang="nl-NL" dirty="0"/>
              <a:t> more pilots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killed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same</a:t>
            </a:r>
            <a:r>
              <a:rPr lang="nl-NL" dirty="0"/>
              <a:t> mission.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two</a:t>
            </a:r>
            <a:r>
              <a:rPr lang="nl-NL" dirty="0"/>
              <a:t> pilots </a:t>
            </a:r>
            <a:r>
              <a:rPr lang="nl-NL" dirty="0" err="1"/>
              <a:t>bailed</a:t>
            </a:r>
            <a:r>
              <a:rPr lang="nl-NL" dirty="0"/>
              <a:t> out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landed</a:t>
            </a:r>
            <a:r>
              <a:rPr lang="nl-NL" dirty="0"/>
              <a:t> </a:t>
            </a:r>
            <a:r>
              <a:rPr lang="nl-NL" dirty="0" err="1"/>
              <a:t>safely</a:t>
            </a:r>
            <a:r>
              <a:rPr lang="nl-NL" dirty="0"/>
              <a:t>.</a:t>
            </a:r>
            <a:endParaRPr lang="nl-BE" dirty="0"/>
          </a:p>
          <a:p>
            <a:r>
              <a:rPr lang="nl-NL" dirty="0"/>
              <a:t>Five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eight</a:t>
            </a:r>
            <a:r>
              <a:rPr lang="nl-NL" dirty="0"/>
              <a:t> </a:t>
            </a:r>
            <a:r>
              <a:rPr lang="nl-NL" dirty="0" err="1"/>
              <a:t>airplanes</a:t>
            </a:r>
            <a:r>
              <a:rPr lang="nl-NL" dirty="0"/>
              <a:t> </a:t>
            </a:r>
            <a:r>
              <a:rPr lang="nl-NL" dirty="0" err="1"/>
              <a:t>didn’t</a:t>
            </a:r>
            <a:r>
              <a:rPr lang="nl-NL" dirty="0"/>
              <a:t> </a:t>
            </a:r>
            <a:r>
              <a:rPr lang="nl-NL" dirty="0" err="1"/>
              <a:t>come</a:t>
            </a:r>
            <a:r>
              <a:rPr lang="nl-NL" dirty="0"/>
              <a:t> back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Y-29.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41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24305976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 April </a:t>
            </a:r>
            <a:r>
              <a:rPr lang="nl-NL" dirty="0" err="1"/>
              <a:t>both</a:t>
            </a:r>
            <a:r>
              <a:rPr lang="nl-NL" dirty="0"/>
              <a:t> Fighter </a:t>
            </a:r>
            <a:r>
              <a:rPr lang="nl-NL" dirty="0" err="1"/>
              <a:t>Groups</a:t>
            </a:r>
            <a:r>
              <a:rPr lang="nl-NL" dirty="0"/>
              <a:t> </a:t>
            </a:r>
            <a:r>
              <a:rPr lang="nl-NL" dirty="0" err="1"/>
              <a:t>leaves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Y-29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Y-94 Munster in Germany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42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41305503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 of the fighter groups came the 391 Bomber Group with 60 Douglas A-26 Invader light bombers.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total, they flew 8 bombing missions from the Y-29.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43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2772289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b="0" dirty="0">
                <a:effectLst/>
              </a:rPr>
              <a:t>May 8, 1945: The end of World War </a:t>
            </a:r>
            <a:r>
              <a:rPr lang="nl-NL" b="0" dirty="0" err="1">
                <a:effectLst/>
              </a:rPr>
              <a:t>Two</a:t>
            </a:r>
            <a:r>
              <a:rPr lang="nl-NL" b="0" dirty="0">
                <a:effectLst/>
              </a:rPr>
              <a:t> in Europe.</a:t>
            </a:r>
            <a:endParaRPr lang="nl-BE" b="0" dirty="0">
              <a:effectLst/>
            </a:endParaRPr>
          </a:p>
          <a:p>
            <a:r>
              <a:rPr lang="nl-NL" dirty="0"/>
              <a:t>May 27, 1945: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 of the flight activities Y-29 and the Y-29 has been forested for the mining industry.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1954 the NATO airfield was constructed.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4724793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dirty="0">
                <a:effectLst/>
              </a:rPr>
              <a:t>56 </a:t>
            </a:r>
            <a:r>
              <a:rPr lang="nl-NL" sz="1200" b="0" dirty="0" err="1">
                <a:effectLst/>
              </a:rPr>
              <a:t>Allied</a:t>
            </a:r>
            <a:r>
              <a:rPr lang="nl-NL" sz="1200" b="0" dirty="0">
                <a:effectLst/>
              </a:rPr>
              <a:t> </a:t>
            </a:r>
            <a:r>
              <a:rPr lang="nl-NL" sz="1200" b="0" dirty="0" err="1">
                <a:effectLst/>
              </a:rPr>
              <a:t>soldiers</a:t>
            </a:r>
            <a:r>
              <a:rPr lang="nl-NL" sz="1200" b="0" dirty="0">
                <a:effectLst/>
              </a:rPr>
              <a:t> </a:t>
            </a:r>
            <a:r>
              <a:rPr lang="nl-NL" sz="1200" b="0" dirty="0" err="1">
                <a:effectLst/>
              </a:rPr>
              <a:t>were</a:t>
            </a:r>
            <a:r>
              <a:rPr lang="nl-NL" sz="1200" b="0" dirty="0">
                <a:effectLst/>
              </a:rPr>
              <a:t> </a:t>
            </a:r>
            <a:r>
              <a:rPr lang="nl-NL" sz="1200" b="0" dirty="0" err="1">
                <a:effectLst/>
              </a:rPr>
              <a:t>killed</a:t>
            </a:r>
            <a:r>
              <a:rPr lang="nl-NL" sz="1200" b="0" dirty="0">
                <a:effectLst/>
              </a:rPr>
              <a:t> </a:t>
            </a:r>
            <a:r>
              <a:rPr lang="nl-NL" sz="1200" b="0" dirty="0" err="1">
                <a:effectLst/>
              </a:rPr>
              <a:t>while</a:t>
            </a:r>
            <a:r>
              <a:rPr lang="nl-NL" sz="1200" b="0" dirty="0">
                <a:effectLst/>
              </a:rPr>
              <a:t> </a:t>
            </a:r>
            <a:r>
              <a:rPr lang="nl-NL" sz="1200" b="0" dirty="0" err="1">
                <a:effectLst/>
              </a:rPr>
              <a:t>they</a:t>
            </a:r>
            <a:r>
              <a:rPr lang="nl-NL" sz="1200" b="0" dirty="0">
                <a:effectLst/>
              </a:rPr>
              <a:t> </a:t>
            </a:r>
            <a:r>
              <a:rPr lang="nl-NL" sz="1200" b="0" dirty="0" err="1">
                <a:effectLst/>
              </a:rPr>
              <a:t>were</a:t>
            </a:r>
            <a:r>
              <a:rPr lang="nl-NL" sz="1200" b="0" dirty="0">
                <a:effectLst/>
              </a:rPr>
              <a:t> </a:t>
            </a:r>
            <a:r>
              <a:rPr lang="nl-NL" sz="1200" b="0" dirty="0" err="1">
                <a:effectLst/>
              </a:rPr>
              <a:t>attached</a:t>
            </a:r>
            <a:r>
              <a:rPr lang="nl-NL" sz="1200" b="0" dirty="0">
                <a:effectLst/>
              </a:rPr>
              <a:t> </a:t>
            </a:r>
            <a:r>
              <a:rPr lang="nl-NL" sz="1200" b="0" dirty="0" err="1">
                <a:effectLst/>
              </a:rPr>
              <a:t>to</a:t>
            </a:r>
            <a:r>
              <a:rPr lang="nl-NL" sz="1200" b="0" dirty="0">
                <a:effectLst/>
              </a:rPr>
              <a:t> </a:t>
            </a:r>
            <a:r>
              <a:rPr lang="nl-NL" sz="1200" b="0" dirty="0" err="1">
                <a:effectLst/>
              </a:rPr>
              <a:t>the</a:t>
            </a:r>
            <a:r>
              <a:rPr lang="nl-NL" sz="1200" b="0" dirty="0">
                <a:effectLst/>
              </a:rPr>
              <a:t> Y-29.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45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38066565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 soldiers are buried in American cemeteries such as </a:t>
            </a:r>
            <a:r>
              <a:rPr lang="nl-NL" dirty="0"/>
              <a:t>Henri-Chapelle </a:t>
            </a:r>
            <a:r>
              <a:rPr lang="nl-NL" dirty="0" err="1"/>
              <a:t>and</a:t>
            </a:r>
            <a:r>
              <a:rPr lang="nl-NL" dirty="0"/>
              <a:t> Neupré (Belgium), Margraten (The Netherlands) </a:t>
            </a:r>
            <a:r>
              <a:rPr lang="nl-NL" dirty="0" err="1"/>
              <a:t>and</a:t>
            </a:r>
            <a:r>
              <a:rPr lang="nl-NL" dirty="0"/>
              <a:t> Luxembourg, …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 fallen soldiers were brought to America to be buried there.</a:t>
            </a:r>
            <a:endParaRPr lang="nl-NL" dirty="0"/>
          </a:p>
          <a:p>
            <a:pPr defTabSz="1022299"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soldiers are still missing until today and are remembered on the "Tablets of the Missing".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46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35949515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Edward Downs was initially buried in Margraten, The Netherlands.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4134489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was brought to America to be buried at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Gracelawn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Memorial Park, New Castle.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48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4329467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Next on </a:t>
            </a:r>
            <a:r>
              <a:rPr lang="nl-NL" dirty="0" err="1"/>
              <a:t>the</a:t>
            </a:r>
            <a:r>
              <a:rPr lang="nl-NL" dirty="0"/>
              <a:t> program we are </a:t>
            </a:r>
            <a:r>
              <a:rPr lang="nl-NL" dirty="0" err="1"/>
              <a:t>going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beginning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runway</a:t>
            </a:r>
            <a:r>
              <a:rPr lang="nl-NL" dirty="0"/>
              <a:t>.</a:t>
            </a:r>
          </a:p>
          <a:p>
            <a:r>
              <a:rPr lang="nl-NL" dirty="0" err="1"/>
              <a:t>There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memorial of </a:t>
            </a:r>
            <a:r>
              <a:rPr lang="nl-NL" dirty="0" err="1"/>
              <a:t>the</a:t>
            </a:r>
            <a:r>
              <a:rPr lang="nl-NL" dirty="0"/>
              <a:t> Y-29.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49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717312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an actual satellite image of the area. The motorway from the Netherlands (right) to Brussels/Antwerp (left).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were are now.</a:t>
            </a:r>
          </a:p>
          <a:p>
            <a:r>
              <a:rPr lang="en-U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Runway of 1.5 kilometers (5000 feet)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Parking spaces for 150 aircraft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27380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Y-29 was built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852 Engineer </a:t>
            </a:r>
            <a:r>
              <a:rPr lang="nl-NL" dirty="0" err="1"/>
              <a:t>Aviation</a:t>
            </a:r>
            <a:r>
              <a:rPr lang="nl-NL" dirty="0"/>
              <a:t> Battalion in </a:t>
            </a:r>
            <a:r>
              <a:rPr lang="nl-NL" dirty="0" err="1"/>
              <a:t>three</a:t>
            </a:r>
            <a:r>
              <a:rPr lang="nl-NL" dirty="0"/>
              <a:t> weeks.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2626539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300" dirty="0"/>
              <a:t>The </a:t>
            </a:r>
            <a:r>
              <a:rPr lang="nl-BE" sz="1300" dirty="0" err="1"/>
              <a:t>runway</a:t>
            </a:r>
            <a:r>
              <a:rPr lang="nl-BE" sz="1300" dirty="0"/>
              <a:t> was made of </a:t>
            </a:r>
            <a:r>
              <a:rPr lang="nl-BE" sz="1300" dirty="0" err="1"/>
              <a:t>Pierced</a:t>
            </a:r>
            <a:r>
              <a:rPr lang="nl-BE" sz="1300" dirty="0"/>
              <a:t> Steel </a:t>
            </a:r>
            <a:r>
              <a:rPr lang="nl-BE" sz="1300" dirty="0" err="1"/>
              <a:t>Planking</a:t>
            </a:r>
            <a:r>
              <a:rPr lang="nl-BE" sz="1300" dirty="0"/>
              <a:t> (PSP) </a:t>
            </a:r>
            <a:r>
              <a:rPr lang="nl-BE" sz="1300" dirty="0" err="1"/>
              <a:t>plates</a:t>
            </a:r>
            <a:r>
              <a:rPr lang="nl-BE" sz="1300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054541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November 26, 1944 the 366th Fighter Group lands at the Y-29.</a:t>
            </a:r>
            <a:endParaRPr lang="nl-NL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Fighter Group consists of about 1000 men, including 145 pilots and 75 aircraft.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826361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airplane</a:t>
            </a:r>
            <a:r>
              <a:rPr lang="nl-NL" dirty="0"/>
              <a:t>: </a:t>
            </a:r>
            <a:r>
              <a:rPr lang="nl-NL" dirty="0" err="1"/>
              <a:t>Republic</a:t>
            </a:r>
            <a:r>
              <a:rPr lang="nl-NL" dirty="0"/>
              <a:t> P-47 </a:t>
            </a:r>
            <a:r>
              <a:rPr lang="nl-NL" dirty="0" err="1"/>
              <a:t>Thunderbolt</a:t>
            </a:r>
            <a:r>
              <a:rPr lang="nl-NL" dirty="0"/>
              <a:t> </a:t>
            </a:r>
            <a:r>
              <a:rPr lang="nl-NL" dirty="0" err="1"/>
              <a:t>fighter-bomber</a:t>
            </a:r>
            <a:r>
              <a:rPr lang="nl-NL" dirty="0"/>
              <a:t>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 of the great plain, no buildings, no hangars. Everything is outside, just a few tents.</a:t>
            </a:r>
            <a:endParaRPr lang="nl-NL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distance the slag heap of coalmine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Waterschei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where the pilots could take a warm shower.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EA13B-8A0A-493A-AD7B-1A4B6093E38B}" type="slidenum">
              <a:rPr lang="nl-BE" smtClean="0"/>
              <a:pPr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956754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09F2-3CE7-42A2-92C0-3B2BDC07AE88}" type="datetimeFigureOut">
              <a:rPr lang="nl-BE" smtClean="0"/>
              <a:pPr/>
              <a:t>8/03/2020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7D0E-BF84-494E-AEF8-65DB410EFF4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3674887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09F2-3CE7-42A2-92C0-3B2BDC07AE88}" type="datetimeFigureOut">
              <a:rPr lang="nl-BE" smtClean="0"/>
              <a:pPr/>
              <a:t>8/03/2020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7D0E-BF84-494E-AEF8-65DB410EFF4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3389575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09F2-3CE7-42A2-92C0-3B2BDC07AE88}" type="datetimeFigureOut">
              <a:rPr lang="nl-BE" smtClean="0"/>
              <a:pPr/>
              <a:t>8/03/2020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7D0E-BF84-494E-AEF8-65DB410EFF4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284126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09F2-3CE7-42A2-92C0-3B2BDC07AE88}" type="datetimeFigureOut">
              <a:rPr lang="nl-BE" smtClean="0"/>
              <a:pPr/>
              <a:t>8/03/2020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7D0E-BF84-494E-AEF8-65DB410EFF4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3605452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09F2-3CE7-42A2-92C0-3B2BDC07AE88}" type="datetimeFigureOut">
              <a:rPr lang="nl-BE" smtClean="0"/>
              <a:pPr/>
              <a:t>8/03/2020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7D0E-BF84-494E-AEF8-65DB410EFF4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2861968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09F2-3CE7-42A2-92C0-3B2BDC07AE88}" type="datetimeFigureOut">
              <a:rPr lang="nl-BE" smtClean="0"/>
              <a:pPr/>
              <a:t>8/03/2020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7D0E-BF84-494E-AEF8-65DB410EFF4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639174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09F2-3CE7-42A2-92C0-3B2BDC07AE88}" type="datetimeFigureOut">
              <a:rPr lang="nl-BE" smtClean="0"/>
              <a:pPr/>
              <a:t>8/03/2020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7D0E-BF84-494E-AEF8-65DB410EFF4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64536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09F2-3CE7-42A2-92C0-3B2BDC07AE88}" type="datetimeFigureOut">
              <a:rPr lang="nl-BE" smtClean="0"/>
              <a:pPr/>
              <a:t>8/03/2020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7D0E-BF84-494E-AEF8-65DB410EFF4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89229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09F2-3CE7-42A2-92C0-3B2BDC07AE88}" type="datetimeFigureOut">
              <a:rPr lang="nl-BE" smtClean="0"/>
              <a:pPr/>
              <a:t>8/03/2020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7D0E-BF84-494E-AEF8-65DB410EFF4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954629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09F2-3CE7-42A2-92C0-3B2BDC07AE88}" type="datetimeFigureOut">
              <a:rPr lang="nl-BE" smtClean="0"/>
              <a:pPr/>
              <a:t>8/03/2020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7D0E-BF84-494E-AEF8-65DB410EFF4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952778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09F2-3CE7-42A2-92C0-3B2BDC07AE88}" type="datetimeFigureOut">
              <a:rPr lang="nl-BE" smtClean="0"/>
              <a:pPr/>
              <a:t>8/03/2020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7D0E-BF84-494E-AEF8-65DB410EFF4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532255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A09F2-3CE7-42A2-92C0-3B2BDC07AE88}" type="datetimeFigureOut">
              <a:rPr lang="nl-BE" smtClean="0"/>
              <a:pPr/>
              <a:t>8/03/2020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A7D0E-BF84-494E-AEF8-65DB410EFF4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1726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36688486-09B8-4DF2-9375-EED37D644A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20872" y="0"/>
            <a:ext cx="10523327" cy="694885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xmlns="" id="{9475A39A-3B24-4B32-A219-4F3BB332B5DC}"/>
              </a:ext>
            </a:extLst>
          </p:cNvPr>
          <p:cNvSpPr txBox="1"/>
          <p:nvPr/>
        </p:nvSpPr>
        <p:spPr>
          <a:xfrm>
            <a:off x="2323214" y="538702"/>
            <a:ext cx="44975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Y-29 Asch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7306343B-4E80-48D8-9ABA-A43163791154}"/>
              </a:ext>
            </a:extLst>
          </p:cNvPr>
          <p:cNvSpPr txBox="1"/>
          <p:nvPr/>
        </p:nvSpPr>
        <p:spPr>
          <a:xfrm>
            <a:off x="1" y="5532460"/>
            <a:ext cx="9144000" cy="1200329"/>
          </a:xfrm>
          <a:prstGeom prst="rect">
            <a:avLst/>
          </a:prstGeom>
          <a:solidFill>
            <a:srgbClr val="B3A361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Advanced Landing </a:t>
            </a:r>
            <a:r>
              <a:rPr lang="nl-NL" sz="2400" b="1" dirty="0" err="1">
                <a:solidFill>
                  <a:schemeClr val="bg1"/>
                </a:solidFill>
              </a:rPr>
              <a:t>Ground</a:t>
            </a:r>
            <a:r>
              <a:rPr lang="nl-NL" sz="2400" b="1" dirty="0">
                <a:solidFill>
                  <a:schemeClr val="bg1"/>
                </a:solidFill>
              </a:rPr>
              <a:t> Y-29</a:t>
            </a:r>
          </a:p>
          <a:p>
            <a:pPr algn="ctr"/>
            <a:r>
              <a:rPr lang="nl-NL" sz="2400" b="1" dirty="0">
                <a:solidFill>
                  <a:schemeClr val="bg1"/>
                </a:solidFill>
              </a:rPr>
              <a:t>Zutendaal</a:t>
            </a:r>
            <a:endParaRPr lang="nl-BE" sz="2400" b="1" dirty="0">
              <a:solidFill>
                <a:schemeClr val="bg1"/>
              </a:solidFill>
            </a:endParaRPr>
          </a:p>
          <a:p>
            <a:pPr algn="ctr"/>
            <a:r>
              <a:rPr lang="nl-BE" sz="2400" b="1" dirty="0">
                <a:solidFill>
                  <a:schemeClr val="bg1"/>
                </a:solidFill>
              </a:rPr>
              <a:t>November 2, 1944 – </a:t>
            </a:r>
            <a:r>
              <a:rPr lang="nl-BE" sz="2400" b="1" dirty="0" err="1">
                <a:solidFill>
                  <a:schemeClr val="bg1"/>
                </a:solidFill>
              </a:rPr>
              <a:t>July</a:t>
            </a:r>
            <a:r>
              <a:rPr lang="nl-BE" sz="2400" b="1" dirty="0">
                <a:solidFill>
                  <a:schemeClr val="bg1"/>
                </a:solidFill>
              </a:rPr>
              <a:t> 16, 1945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xmlns="" id="{32AAB684-DDB5-4453-90B9-6B8C96D8BEE9}"/>
              </a:ext>
            </a:extLst>
          </p:cNvPr>
          <p:cNvSpPr txBox="1"/>
          <p:nvPr/>
        </p:nvSpPr>
        <p:spPr>
          <a:xfrm>
            <a:off x="935665" y="4146695"/>
            <a:ext cx="7272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E. Downs </a:t>
            </a:r>
          </a:p>
          <a:p>
            <a:pPr algn="ctr"/>
            <a:r>
              <a:rPr lang="nl-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</a:t>
            </a: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1, 1945 - 2020</a:t>
            </a:r>
            <a:endParaRPr lang="nl-B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xmlns="" id="{C26AB6BE-D0C8-47C5-BD6B-C5F9BE8FE2DD}"/>
              </a:ext>
            </a:extLst>
          </p:cNvPr>
          <p:cNvSpPr txBox="1"/>
          <p:nvPr/>
        </p:nvSpPr>
        <p:spPr>
          <a:xfrm>
            <a:off x="7487478" y="6332990"/>
            <a:ext cx="1656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 </a:t>
            </a:r>
            <a:r>
              <a:rPr lang="nl-NL" sz="16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Lantmeeters</a:t>
            </a:r>
            <a:r>
              <a:rPr lang="nl-NL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65174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xmlns="" id="{57107F16-2804-4B7F-B636-31DD6E2445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820" y="0"/>
            <a:ext cx="8032360" cy="6858000"/>
          </a:xfrm>
          <a:prstGeom prst="rect">
            <a:avLst/>
          </a:prstGeom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xmlns="" id="{5790A697-AB33-4E68-A8C9-51F22FEE61D1}"/>
              </a:ext>
            </a:extLst>
          </p:cNvPr>
          <p:cNvCxnSpPr>
            <a:cxnSpLocks/>
          </p:cNvCxnSpPr>
          <p:nvPr/>
        </p:nvCxnSpPr>
        <p:spPr>
          <a:xfrm>
            <a:off x="2815935" y="2535381"/>
            <a:ext cx="1756065" cy="8936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ep 8">
            <a:extLst>
              <a:ext uri="{FF2B5EF4-FFF2-40B4-BE49-F238E27FC236}">
                <a16:creationId xmlns:a16="http://schemas.microsoft.com/office/drawing/2014/main" xmlns="" id="{712698E3-EB3B-434A-BD28-B4400604E8D6}"/>
              </a:ext>
            </a:extLst>
          </p:cNvPr>
          <p:cNvGrpSpPr/>
          <p:nvPr/>
        </p:nvGrpSpPr>
        <p:grpSpPr>
          <a:xfrm>
            <a:off x="2426520" y="2304310"/>
            <a:ext cx="600724" cy="283026"/>
            <a:chOff x="6020103" y="1899507"/>
            <a:chExt cx="600724" cy="283026"/>
          </a:xfrm>
        </p:grpSpPr>
        <p:sp>
          <p:nvSpPr>
            <p:cNvPr id="10" name="Ster: 4 punten 9">
              <a:extLst>
                <a:ext uri="{FF2B5EF4-FFF2-40B4-BE49-F238E27FC236}">
                  <a16:creationId xmlns:a16="http://schemas.microsoft.com/office/drawing/2014/main" xmlns="" id="{4FCE7B13-1656-403A-A3D5-F0F9104911F4}"/>
                </a:ext>
              </a:extLst>
            </p:cNvPr>
            <p:cNvSpPr/>
            <p:nvPr/>
          </p:nvSpPr>
          <p:spPr>
            <a:xfrm>
              <a:off x="6320465" y="2038533"/>
              <a:ext cx="144000" cy="144000"/>
            </a:xfrm>
            <a:prstGeom prst="star4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rgbClr val="0070C0"/>
                </a:solidFill>
              </a:endParaRP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xmlns="" id="{7D445485-1028-4830-8892-8863FC889F07}"/>
                </a:ext>
              </a:extLst>
            </p:cNvPr>
            <p:cNvSpPr txBox="1"/>
            <p:nvPr/>
          </p:nvSpPr>
          <p:spPr>
            <a:xfrm>
              <a:off x="6020103" y="1899507"/>
              <a:ext cx="6007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100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Y-29</a:t>
              </a:r>
              <a:endParaRPr lang="nl-BE" sz="1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26AE89E9-8A76-4A81-B054-F48ACDC89794}"/>
              </a:ext>
            </a:extLst>
          </p:cNvPr>
          <p:cNvSpPr/>
          <p:nvPr/>
        </p:nvSpPr>
        <p:spPr>
          <a:xfrm>
            <a:off x="4482400" y="3059668"/>
            <a:ext cx="11492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Hürtgenwald</a:t>
            </a:r>
            <a:endParaRPr lang="nl-BE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875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slag om het hürtgenwald">
            <a:extLst>
              <a:ext uri="{FF2B5EF4-FFF2-40B4-BE49-F238E27FC236}">
                <a16:creationId xmlns:a16="http://schemas.microsoft.com/office/drawing/2014/main" xmlns="" id="{FEED78FD-502C-4DF8-92A3-7C7280201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0525" y="0"/>
            <a:ext cx="10401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678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77A64982-13D9-4A71-BF10-15C1E4EB00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8943" y="-1416271"/>
            <a:ext cx="6466114" cy="930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721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D6D9DE5F-FDDB-45D9-B2A5-5A376E029F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6819" y="-37189"/>
            <a:ext cx="9380667" cy="690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685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xmlns="" id="{2F5FFAEF-4F2F-4FF8-BAFD-013DCD94E056}"/>
              </a:ext>
            </a:extLst>
          </p:cNvPr>
          <p:cNvSpPr/>
          <p:nvPr/>
        </p:nvSpPr>
        <p:spPr>
          <a:xfrm>
            <a:off x="-65314" y="0"/>
            <a:ext cx="9209314" cy="6858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7AB48418-1021-43B1-B54E-7EBAA4C8E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3266" y="1075972"/>
            <a:ext cx="9479903" cy="470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420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B39ABF2F-A0D5-4D44-BF4F-84540B4FA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3682" y="-24206"/>
            <a:ext cx="9271364" cy="688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918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2AED7E7A-43E0-42C0-8566-1AA83440B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91" y="1022721"/>
            <a:ext cx="9146183" cy="481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144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83628464-CA1D-4501-92D8-A76A15D6D6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30" t="16921" r="7550" b="4721"/>
          <a:stretch/>
        </p:blipFill>
        <p:spPr>
          <a:xfrm>
            <a:off x="5535827" y="0"/>
            <a:ext cx="3608173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45539F81-B4BD-48E6-9DB8-D6372A7ED730}"/>
              </a:ext>
            </a:extLst>
          </p:cNvPr>
          <p:cNvSpPr txBox="1"/>
          <p:nvPr/>
        </p:nvSpPr>
        <p:spPr>
          <a:xfrm>
            <a:off x="629265" y="460171"/>
            <a:ext cx="434585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Edward A. Downs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September 1942: 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Enlisted in the Air Forces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May 1944: 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Pilot’s Wings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December 1944: 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Overseas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December 1944: 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Y-29 Asch (with 30 other new pilots)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389 Fighter Squadron / 366 Fighter Group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Training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January 1945: 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Training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February 1945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Training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45DE9360-71A4-4680-8ECB-9547402904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5270" y="4829535"/>
            <a:ext cx="1048513" cy="1044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8AB5DD0F-8ECF-4BA4-BAB6-5C1EB68B7E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0208" y="4829535"/>
            <a:ext cx="808490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011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Ardennenoffensief">
            <a:extLst>
              <a:ext uri="{FF2B5EF4-FFF2-40B4-BE49-F238E27FC236}">
                <a16:creationId xmlns:a16="http://schemas.microsoft.com/office/drawing/2014/main" xmlns="" id="{5BD25D3A-D09A-4BEF-A127-14E03564A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51806"/>
            <a:ext cx="9144000" cy="710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4285298F-A2EF-47DB-BD06-F82986E11ABA}"/>
              </a:ext>
            </a:extLst>
          </p:cNvPr>
          <p:cNvSpPr txBox="1"/>
          <p:nvPr/>
        </p:nvSpPr>
        <p:spPr>
          <a:xfrm>
            <a:off x="516394" y="6134334"/>
            <a:ext cx="844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Battle of </a:t>
            </a:r>
            <a:r>
              <a:rPr lang="nl-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Bulge</a:t>
            </a:r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nl-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Ardennes</a:t>
            </a:r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December, 16 1944 – </a:t>
            </a:r>
            <a:r>
              <a:rPr lang="nl-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</a:t>
            </a:r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25, 1945</a:t>
            </a:r>
            <a:endParaRPr lang="nl-B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266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4CBCB60B-3AB4-4BB0-9716-5BDC7C2000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820" y="0"/>
            <a:ext cx="8032360" cy="6858000"/>
          </a:xfrm>
          <a:prstGeom prst="rect">
            <a:avLst/>
          </a:prstGeom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xmlns="" id="{5790A697-AB33-4E68-A8C9-51F22FEE61D1}"/>
              </a:ext>
            </a:extLst>
          </p:cNvPr>
          <p:cNvCxnSpPr>
            <a:cxnSpLocks/>
          </p:cNvCxnSpPr>
          <p:nvPr/>
        </p:nvCxnSpPr>
        <p:spPr>
          <a:xfrm>
            <a:off x="2774374" y="2524990"/>
            <a:ext cx="1808017" cy="10287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ep 8">
            <a:extLst>
              <a:ext uri="{FF2B5EF4-FFF2-40B4-BE49-F238E27FC236}">
                <a16:creationId xmlns:a16="http://schemas.microsoft.com/office/drawing/2014/main" xmlns="" id="{712698E3-EB3B-434A-BD28-B4400604E8D6}"/>
              </a:ext>
            </a:extLst>
          </p:cNvPr>
          <p:cNvGrpSpPr/>
          <p:nvPr/>
        </p:nvGrpSpPr>
        <p:grpSpPr>
          <a:xfrm>
            <a:off x="2405732" y="2304310"/>
            <a:ext cx="600724" cy="283026"/>
            <a:chOff x="6020103" y="1899507"/>
            <a:chExt cx="600724" cy="283026"/>
          </a:xfrm>
        </p:grpSpPr>
        <p:sp>
          <p:nvSpPr>
            <p:cNvPr id="10" name="Ster: 4 punten 9">
              <a:extLst>
                <a:ext uri="{FF2B5EF4-FFF2-40B4-BE49-F238E27FC236}">
                  <a16:creationId xmlns:a16="http://schemas.microsoft.com/office/drawing/2014/main" xmlns="" id="{4FCE7B13-1656-403A-A3D5-F0F9104911F4}"/>
                </a:ext>
              </a:extLst>
            </p:cNvPr>
            <p:cNvSpPr/>
            <p:nvPr/>
          </p:nvSpPr>
          <p:spPr>
            <a:xfrm>
              <a:off x="6320465" y="2038533"/>
              <a:ext cx="144000" cy="144000"/>
            </a:xfrm>
            <a:prstGeom prst="star4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rgbClr val="0070C0"/>
                </a:solidFill>
              </a:endParaRP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xmlns="" id="{7D445485-1028-4830-8892-8863FC889F07}"/>
                </a:ext>
              </a:extLst>
            </p:cNvPr>
            <p:cNvSpPr txBox="1"/>
            <p:nvPr/>
          </p:nvSpPr>
          <p:spPr>
            <a:xfrm>
              <a:off x="6020103" y="1899507"/>
              <a:ext cx="6007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100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Y-29</a:t>
              </a:r>
              <a:endParaRPr lang="nl-BE" sz="1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xmlns="" id="{8A700B05-2FA3-49BD-BF72-BE1DE46CCDCE}"/>
              </a:ext>
            </a:extLst>
          </p:cNvPr>
          <p:cNvCxnSpPr>
            <a:cxnSpLocks/>
          </p:cNvCxnSpPr>
          <p:nvPr/>
        </p:nvCxnSpPr>
        <p:spPr>
          <a:xfrm>
            <a:off x="2775752" y="2515336"/>
            <a:ext cx="531066" cy="3501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hoek 12">
            <a:extLst>
              <a:ext uri="{FF2B5EF4-FFF2-40B4-BE49-F238E27FC236}">
                <a16:creationId xmlns:a16="http://schemas.microsoft.com/office/drawing/2014/main" xmlns="" id="{57F00A9D-3FE8-4FAA-9CD4-D62063318B08}"/>
              </a:ext>
            </a:extLst>
          </p:cNvPr>
          <p:cNvSpPr/>
          <p:nvPr/>
        </p:nvSpPr>
        <p:spPr>
          <a:xfrm>
            <a:off x="4482400" y="3059668"/>
            <a:ext cx="11492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Hürtgenwald</a:t>
            </a:r>
            <a:endParaRPr lang="nl-BE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xmlns="" id="{EAAE100D-341F-43B3-A6FF-AB0178481BC3}"/>
              </a:ext>
            </a:extLst>
          </p:cNvPr>
          <p:cNvSpPr/>
          <p:nvPr/>
        </p:nvSpPr>
        <p:spPr>
          <a:xfrm>
            <a:off x="2253118" y="5843378"/>
            <a:ext cx="166019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Ardennes</a:t>
            </a:r>
            <a:endParaRPr lang="nl-N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nl-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December 16, 1944</a:t>
            </a:r>
          </a:p>
          <a:p>
            <a:r>
              <a:rPr lang="nl-N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</a:t>
            </a:r>
            <a:r>
              <a:rPr lang="nl-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25, 1945</a:t>
            </a:r>
            <a:endParaRPr lang="nl-BE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873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B6630CD-2C23-4248-9F7A-A333072F7D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366"/>
          <a:stretch/>
        </p:blipFill>
        <p:spPr bwMode="auto">
          <a:xfrm>
            <a:off x="95693" y="-13684"/>
            <a:ext cx="8952614" cy="68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739C62D4-4A69-4324-9D48-44C7FFC17701}"/>
              </a:ext>
            </a:extLst>
          </p:cNvPr>
          <p:cNvSpPr txBox="1"/>
          <p:nvPr/>
        </p:nvSpPr>
        <p:spPr>
          <a:xfrm>
            <a:off x="2094615" y="744279"/>
            <a:ext cx="3115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 14, 1944 </a:t>
            </a:r>
          </a:p>
          <a:p>
            <a:pPr algn="ctr"/>
            <a:r>
              <a:rPr lang="nl-NL" b="1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Liberation</a:t>
            </a:r>
            <a:r>
              <a:rPr lang="nl-NL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Zutendaal</a:t>
            </a:r>
            <a:endParaRPr lang="nl-BE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902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xmlns="" id="{0B0DEF1E-73F4-494E-8F60-A6E43B56DE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169" y="930365"/>
            <a:ext cx="9168338" cy="4997271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xmlns="" id="{0B047716-84CE-4FE6-90B3-10A8784972BC}"/>
              </a:ext>
            </a:extLst>
          </p:cNvPr>
          <p:cNvSpPr txBox="1"/>
          <p:nvPr/>
        </p:nvSpPr>
        <p:spPr>
          <a:xfrm>
            <a:off x="1707502" y="5922997"/>
            <a:ext cx="5728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352 Fighter Group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December 23, 1944 - Januari 27, 1945</a:t>
            </a:r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887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1C991D30-F693-4006-8DDC-C99C4E872C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99274" y="0"/>
            <a:ext cx="11416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576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4755C6FF-C5BD-4BA1-88CF-25B4DE770B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96600" y="0"/>
            <a:ext cx="96406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2C3A0DC1-23AC-4CEF-94F3-79377A7832A8}"/>
              </a:ext>
            </a:extLst>
          </p:cNvPr>
          <p:cNvSpPr txBox="1"/>
          <p:nvPr/>
        </p:nvSpPr>
        <p:spPr>
          <a:xfrm>
            <a:off x="228600" y="3621580"/>
            <a:ext cx="5039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</a:t>
            </a:r>
            <a:r>
              <a:rPr lang="nl-NL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1, 1945</a:t>
            </a:r>
            <a:endParaRPr lang="nl-BE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sz="40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</a:t>
            </a:r>
            <a:r>
              <a:rPr lang="nl-NL" sz="4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40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Bodenplatte</a:t>
            </a:r>
            <a:endParaRPr lang="nl-NL" sz="4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558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DF0F0270-C42B-41F9-AA50-DB182C76B7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57"/>
          <a:stretch/>
        </p:blipFill>
        <p:spPr>
          <a:xfrm>
            <a:off x="0" y="1047623"/>
            <a:ext cx="9144000" cy="476275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AB19AC26-F6D0-40C9-ADB3-F38357EC695E}"/>
              </a:ext>
            </a:extLst>
          </p:cNvPr>
          <p:cNvSpPr txBox="1"/>
          <p:nvPr/>
        </p:nvSpPr>
        <p:spPr>
          <a:xfrm>
            <a:off x="895474" y="5933947"/>
            <a:ext cx="7353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9:16 – take off of 8 P-47 </a:t>
            </a:r>
            <a:r>
              <a:rPr lang="nl-NL" b="1" dirty="0" err="1">
                <a:solidFill>
                  <a:schemeClr val="bg1"/>
                </a:solidFill>
              </a:rPr>
              <a:t>Thunderbolts</a:t>
            </a:r>
            <a:r>
              <a:rPr lang="nl-NL" b="1" dirty="0">
                <a:solidFill>
                  <a:schemeClr val="bg1"/>
                </a:solidFill>
              </a:rPr>
              <a:t> + 12 P-51 Mustangs ready </a:t>
            </a:r>
            <a:r>
              <a:rPr lang="nl-NL" b="1" dirty="0" err="1">
                <a:solidFill>
                  <a:schemeClr val="bg1"/>
                </a:solidFill>
              </a:rPr>
              <a:t>to</a:t>
            </a:r>
            <a:r>
              <a:rPr lang="nl-NL" b="1" dirty="0">
                <a:solidFill>
                  <a:schemeClr val="bg1"/>
                </a:solidFill>
              </a:rPr>
              <a:t> take off </a:t>
            </a:r>
            <a:endParaRPr lang="nl-B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484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C952C189-BEE2-4912-9C19-2357E9296B0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3932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795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D8B4466E-B92D-4BF8-8F5C-E98E5B0BD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14534" y="0"/>
            <a:ext cx="9658534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2FC33E6F-3D44-4826-84E4-FA1E19EDD3F0}"/>
              </a:ext>
            </a:extLst>
          </p:cNvPr>
          <p:cNvSpPr txBox="1"/>
          <p:nvPr/>
        </p:nvSpPr>
        <p:spPr>
          <a:xfrm>
            <a:off x="469557" y="5000762"/>
            <a:ext cx="733991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52 German airplanes were shot down or damaged</a:t>
            </a:r>
          </a:p>
          <a:p>
            <a:r>
              <a:rPr lang="en-US" b="1" dirty="0"/>
              <a:t>17 German pilots were killed</a:t>
            </a:r>
          </a:p>
          <a:p>
            <a:endParaRPr lang="en-US" sz="800" b="1" dirty="0"/>
          </a:p>
          <a:p>
            <a:r>
              <a:rPr lang="en-US" b="1" dirty="0"/>
              <a:t>1 American airplane was shot down and 3 damaged</a:t>
            </a:r>
          </a:p>
          <a:p>
            <a:r>
              <a:rPr lang="en-US" b="1" dirty="0"/>
              <a:t>4 American soldiers were hurt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xmlns="" val="153677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A9DB9377-3878-47D2-981F-D7DA08B1E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77540" y="0"/>
            <a:ext cx="12699080" cy="685799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58433542-AE25-497C-A76E-B3B1456EA145}"/>
              </a:ext>
            </a:extLst>
          </p:cNvPr>
          <p:cNvSpPr txBox="1"/>
          <p:nvPr/>
        </p:nvSpPr>
        <p:spPr>
          <a:xfrm>
            <a:off x="4473144" y="276726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</a:t>
            </a:r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25, 1945</a:t>
            </a:r>
          </a:p>
          <a:p>
            <a:pPr algn="ctr"/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end of </a:t>
            </a:r>
            <a:r>
              <a:rPr lang="nl-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Battle of </a:t>
            </a:r>
            <a:r>
              <a:rPr lang="nl-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Bulge</a:t>
            </a:r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nl-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Ardennes</a:t>
            </a:r>
            <a:endParaRPr lang="nl-B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877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7D72517E-32C9-4223-BD51-11EFD1D623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25646"/>
            <a:ext cx="9144000" cy="400670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1E0F5E54-D184-45A0-9099-623DF69E46F6}"/>
              </a:ext>
            </a:extLst>
          </p:cNvPr>
          <p:cNvSpPr txBox="1"/>
          <p:nvPr/>
        </p:nvSpPr>
        <p:spPr>
          <a:xfrm>
            <a:off x="2261937" y="5630779"/>
            <a:ext cx="46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</a:t>
            </a:r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27, 1945</a:t>
            </a:r>
          </a:p>
          <a:p>
            <a:pPr algn="ctr"/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352 Fighter Group </a:t>
            </a:r>
            <a:r>
              <a:rPr lang="nl-NL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A-84 </a:t>
            </a:r>
            <a:r>
              <a:rPr lang="nl-NL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Chievres</a:t>
            </a:r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(Belgium)</a:t>
            </a:r>
            <a:endParaRPr lang="nl-B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40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291B0C56-458D-4E42-9696-C4BEDDEC3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820" y="0"/>
            <a:ext cx="8032360" cy="6858000"/>
          </a:xfrm>
          <a:prstGeom prst="rect">
            <a:avLst/>
          </a:prstGeom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xmlns="" id="{5790A697-AB33-4E68-A8C9-51F22FEE61D1}"/>
              </a:ext>
            </a:extLst>
          </p:cNvPr>
          <p:cNvCxnSpPr>
            <a:cxnSpLocks/>
          </p:cNvCxnSpPr>
          <p:nvPr/>
        </p:nvCxnSpPr>
        <p:spPr>
          <a:xfrm>
            <a:off x="2757310" y="2515336"/>
            <a:ext cx="1814690" cy="10175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ep 8">
            <a:extLst>
              <a:ext uri="{FF2B5EF4-FFF2-40B4-BE49-F238E27FC236}">
                <a16:creationId xmlns:a16="http://schemas.microsoft.com/office/drawing/2014/main" xmlns="" id="{712698E3-EB3B-434A-BD28-B4400604E8D6}"/>
              </a:ext>
            </a:extLst>
          </p:cNvPr>
          <p:cNvGrpSpPr/>
          <p:nvPr/>
        </p:nvGrpSpPr>
        <p:grpSpPr>
          <a:xfrm>
            <a:off x="2384948" y="2304310"/>
            <a:ext cx="600724" cy="283026"/>
            <a:chOff x="6020103" y="1899507"/>
            <a:chExt cx="600724" cy="283026"/>
          </a:xfrm>
        </p:grpSpPr>
        <p:sp>
          <p:nvSpPr>
            <p:cNvPr id="10" name="Ster: 4 punten 9">
              <a:extLst>
                <a:ext uri="{FF2B5EF4-FFF2-40B4-BE49-F238E27FC236}">
                  <a16:creationId xmlns:a16="http://schemas.microsoft.com/office/drawing/2014/main" xmlns="" id="{4FCE7B13-1656-403A-A3D5-F0F9104911F4}"/>
                </a:ext>
              </a:extLst>
            </p:cNvPr>
            <p:cNvSpPr/>
            <p:nvPr/>
          </p:nvSpPr>
          <p:spPr>
            <a:xfrm>
              <a:off x="6320465" y="2038533"/>
              <a:ext cx="144000" cy="144000"/>
            </a:xfrm>
            <a:prstGeom prst="star4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rgbClr val="0070C0"/>
                </a:solidFill>
              </a:endParaRP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xmlns="" id="{7D445485-1028-4830-8892-8863FC889F07}"/>
                </a:ext>
              </a:extLst>
            </p:cNvPr>
            <p:cNvSpPr txBox="1"/>
            <p:nvPr/>
          </p:nvSpPr>
          <p:spPr>
            <a:xfrm>
              <a:off x="6020103" y="1899507"/>
              <a:ext cx="6007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100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Y-29</a:t>
              </a:r>
              <a:endParaRPr lang="nl-BE" sz="1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xmlns="" id="{8A700B05-2FA3-49BD-BF72-BE1DE46CCDCE}"/>
              </a:ext>
            </a:extLst>
          </p:cNvPr>
          <p:cNvCxnSpPr>
            <a:cxnSpLocks/>
          </p:cNvCxnSpPr>
          <p:nvPr/>
        </p:nvCxnSpPr>
        <p:spPr>
          <a:xfrm>
            <a:off x="2760521" y="2515336"/>
            <a:ext cx="525513" cy="34698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hoek 12">
            <a:extLst>
              <a:ext uri="{FF2B5EF4-FFF2-40B4-BE49-F238E27FC236}">
                <a16:creationId xmlns:a16="http://schemas.microsoft.com/office/drawing/2014/main" xmlns="" id="{4945402A-A19A-49B1-912C-F14794821E69}"/>
              </a:ext>
            </a:extLst>
          </p:cNvPr>
          <p:cNvSpPr/>
          <p:nvPr/>
        </p:nvSpPr>
        <p:spPr>
          <a:xfrm>
            <a:off x="4482400" y="3059668"/>
            <a:ext cx="11492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Hürtgenwald</a:t>
            </a:r>
            <a:endParaRPr lang="nl-BE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xmlns="" id="{0835F39D-38FA-4190-9A8C-70C4315B165F}"/>
              </a:ext>
            </a:extLst>
          </p:cNvPr>
          <p:cNvSpPr/>
          <p:nvPr/>
        </p:nvSpPr>
        <p:spPr>
          <a:xfrm>
            <a:off x="2253118" y="5790213"/>
            <a:ext cx="1437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Ardennen</a:t>
            </a:r>
          </a:p>
          <a:p>
            <a:r>
              <a:rPr lang="nl-N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</a:t>
            </a:r>
            <a:r>
              <a:rPr lang="nl-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25, 1945</a:t>
            </a:r>
            <a:endParaRPr lang="nl-BE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09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FCD6704E-4344-475C-B8D3-2D693800FB0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19437" y="0"/>
            <a:ext cx="10255248" cy="685799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46F18BB3-DAEB-477C-A9DA-9BC3AF75659B}"/>
              </a:ext>
            </a:extLst>
          </p:cNvPr>
          <p:cNvSpPr txBox="1"/>
          <p:nvPr/>
        </p:nvSpPr>
        <p:spPr>
          <a:xfrm>
            <a:off x="1707502" y="5922997"/>
            <a:ext cx="5728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406 Fighter Group</a:t>
            </a:r>
          </a:p>
          <a:p>
            <a:pPr algn="ctr"/>
            <a:r>
              <a:rPr lang="nl-NL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February</a:t>
            </a:r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8, 1945 – April 15, 1945</a:t>
            </a:r>
            <a:endParaRPr lang="nl-B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970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BB475550-95C5-43E8-8B47-B00EAB3258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1535974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2E4CB735-EB36-4C69-BA7C-09E464B31E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1535973" cy="685800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xmlns="" id="{17B4AA8C-ECF7-474C-AE5C-5F2E429C36B9}"/>
              </a:ext>
            </a:extLst>
          </p:cNvPr>
          <p:cNvSpPr/>
          <p:nvPr/>
        </p:nvSpPr>
        <p:spPr>
          <a:xfrm rot="19389029">
            <a:off x="4199241" y="2803668"/>
            <a:ext cx="2000047" cy="1202893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226625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92BF0023-0AEE-4293-BB97-59A4C3F500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7772"/>
            <a:ext cx="9144000" cy="612245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4BABB55D-3D01-4C0D-9DCE-3F5DFF75F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2602" y="0"/>
            <a:ext cx="6978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326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BAE7C516-A85A-436E-AE30-5131D854A3B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25475" y="0"/>
            <a:ext cx="1039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304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291B0C56-458D-4E42-9696-C4BEDDEC3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820" y="0"/>
            <a:ext cx="8032360" cy="6858000"/>
          </a:xfrm>
          <a:prstGeom prst="rect">
            <a:avLst/>
          </a:prstGeom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xmlns="" id="{5790A697-AB33-4E68-A8C9-51F22FEE61D1}"/>
              </a:ext>
            </a:extLst>
          </p:cNvPr>
          <p:cNvCxnSpPr>
            <a:cxnSpLocks/>
          </p:cNvCxnSpPr>
          <p:nvPr/>
        </p:nvCxnSpPr>
        <p:spPr>
          <a:xfrm>
            <a:off x="2757310" y="2515336"/>
            <a:ext cx="1814690" cy="10175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ep 8">
            <a:extLst>
              <a:ext uri="{FF2B5EF4-FFF2-40B4-BE49-F238E27FC236}">
                <a16:creationId xmlns:a16="http://schemas.microsoft.com/office/drawing/2014/main" xmlns="" id="{712698E3-EB3B-434A-BD28-B4400604E8D6}"/>
              </a:ext>
            </a:extLst>
          </p:cNvPr>
          <p:cNvGrpSpPr/>
          <p:nvPr/>
        </p:nvGrpSpPr>
        <p:grpSpPr>
          <a:xfrm>
            <a:off x="2384948" y="2304310"/>
            <a:ext cx="600724" cy="283026"/>
            <a:chOff x="6020103" y="1899507"/>
            <a:chExt cx="600724" cy="283026"/>
          </a:xfrm>
        </p:grpSpPr>
        <p:sp>
          <p:nvSpPr>
            <p:cNvPr id="10" name="Ster: 4 punten 9">
              <a:extLst>
                <a:ext uri="{FF2B5EF4-FFF2-40B4-BE49-F238E27FC236}">
                  <a16:creationId xmlns:a16="http://schemas.microsoft.com/office/drawing/2014/main" xmlns="" id="{4FCE7B13-1656-403A-A3D5-F0F9104911F4}"/>
                </a:ext>
              </a:extLst>
            </p:cNvPr>
            <p:cNvSpPr/>
            <p:nvPr/>
          </p:nvSpPr>
          <p:spPr>
            <a:xfrm>
              <a:off x="6320465" y="2038533"/>
              <a:ext cx="144000" cy="144000"/>
            </a:xfrm>
            <a:prstGeom prst="star4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rgbClr val="0070C0"/>
                </a:solidFill>
              </a:endParaRP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xmlns="" id="{7D445485-1028-4830-8892-8863FC889F07}"/>
                </a:ext>
              </a:extLst>
            </p:cNvPr>
            <p:cNvSpPr txBox="1"/>
            <p:nvPr/>
          </p:nvSpPr>
          <p:spPr>
            <a:xfrm>
              <a:off x="6020103" y="1899507"/>
              <a:ext cx="6007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100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Y-29</a:t>
              </a:r>
              <a:endParaRPr lang="nl-BE" sz="1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xmlns="" id="{2D7F1300-7BCC-49B4-9366-C997A9FF1B5A}"/>
              </a:ext>
            </a:extLst>
          </p:cNvPr>
          <p:cNvCxnSpPr>
            <a:cxnSpLocks/>
          </p:cNvCxnSpPr>
          <p:nvPr/>
        </p:nvCxnSpPr>
        <p:spPr>
          <a:xfrm>
            <a:off x="2768438" y="2524356"/>
            <a:ext cx="3143990" cy="927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xmlns="" id="{9A92435E-E4CE-4EA0-B8C3-42AB2C032110}"/>
              </a:ext>
            </a:extLst>
          </p:cNvPr>
          <p:cNvCxnSpPr>
            <a:cxnSpLocks/>
          </p:cNvCxnSpPr>
          <p:nvPr/>
        </p:nvCxnSpPr>
        <p:spPr>
          <a:xfrm flipV="1">
            <a:off x="2758047" y="2131624"/>
            <a:ext cx="3143990" cy="4135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xmlns="" id="{ABBC0419-A019-42E4-A8EB-FB12390586BC}"/>
              </a:ext>
            </a:extLst>
          </p:cNvPr>
          <p:cNvCxnSpPr>
            <a:cxnSpLocks/>
          </p:cNvCxnSpPr>
          <p:nvPr/>
        </p:nvCxnSpPr>
        <p:spPr>
          <a:xfrm flipV="1">
            <a:off x="2767140" y="1629367"/>
            <a:ext cx="2911169" cy="8901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xmlns="" id="{B5129EF6-4D76-4789-B505-FCA6944BDFE5}"/>
              </a:ext>
            </a:extLst>
          </p:cNvPr>
          <p:cNvCxnSpPr>
            <a:cxnSpLocks/>
          </p:cNvCxnSpPr>
          <p:nvPr/>
        </p:nvCxnSpPr>
        <p:spPr>
          <a:xfrm flipV="1">
            <a:off x="2747656" y="1186051"/>
            <a:ext cx="2603662" cy="13234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xmlns="" id="{909323B7-CEBF-45B2-B14F-804393BCAE80}"/>
              </a:ext>
            </a:extLst>
          </p:cNvPr>
          <p:cNvCxnSpPr>
            <a:cxnSpLocks/>
          </p:cNvCxnSpPr>
          <p:nvPr/>
        </p:nvCxnSpPr>
        <p:spPr>
          <a:xfrm flipV="1">
            <a:off x="2747656" y="580531"/>
            <a:ext cx="2697180" cy="19182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xmlns="" id="{7FF7C8F4-B7D9-47D5-936B-EFC6508509DC}"/>
              </a:ext>
            </a:extLst>
          </p:cNvPr>
          <p:cNvCxnSpPr>
            <a:cxnSpLocks/>
          </p:cNvCxnSpPr>
          <p:nvPr/>
        </p:nvCxnSpPr>
        <p:spPr>
          <a:xfrm flipV="1">
            <a:off x="2777531" y="73848"/>
            <a:ext cx="2582880" cy="24248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hoek 16">
            <a:extLst>
              <a:ext uri="{FF2B5EF4-FFF2-40B4-BE49-F238E27FC236}">
                <a16:creationId xmlns:a16="http://schemas.microsoft.com/office/drawing/2014/main" xmlns="" id="{D544E847-917E-4767-A2EB-0C063F57E22D}"/>
              </a:ext>
            </a:extLst>
          </p:cNvPr>
          <p:cNvSpPr/>
          <p:nvPr/>
        </p:nvSpPr>
        <p:spPr>
          <a:xfrm>
            <a:off x="4482400" y="3059668"/>
            <a:ext cx="1522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Hürtgenwald</a:t>
            </a:r>
            <a:endParaRPr lang="nl-N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nl-N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February</a:t>
            </a:r>
            <a:r>
              <a:rPr lang="nl-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10, 1945</a:t>
            </a:r>
            <a:endParaRPr lang="nl-BE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80B97BFA-3EA1-49AE-9DBE-95B0BDFCD56E}"/>
              </a:ext>
            </a:extLst>
          </p:cNvPr>
          <p:cNvSpPr txBox="1"/>
          <p:nvPr/>
        </p:nvSpPr>
        <p:spPr>
          <a:xfrm>
            <a:off x="5609327" y="1305972"/>
            <a:ext cx="2889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Battle of </a:t>
            </a:r>
            <a:r>
              <a:rPr lang="nl-N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nl-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Rhine</a:t>
            </a:r>
            <a:endParaRPr lang="nl-N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nl-N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February</a:t>
            </a:r>
            <a:r>
              <a:rPr lang="nl-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11, 1945 – </a:t>
            </a:r>
            <a:r>
              <a:rPr lang="nl-N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</a:t>
            </a:r>
            <a:r>
              <a:rPr lang="nl-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15, 1945</a:t>
            </a:r>
            <a:endParaRPr lang="nl-BE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613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E03DF996-690F-41E7-B6E2-451AF73FA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7750" y="-1"/>
            <a:ext cx="10516732" cy="694449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9CA0CD75-B216-456E-B2FF-8B22961B8F04}"/>
              </a:ext>
            </a:extLst>
          </p:cNvPr>
          <p:cNvSpPr txBox="1"/>
          <p:nvPr/>
        </p:nvSpPr>
        <p:spPr>
          <a:xfrm>
            <a:off x="596694" y="4991407"/>
            <a:ext cx="647151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1</a:t>
            </a:r>
            <a:r>
              <a:rPr lang="nl-NL" b="1" baseline="30000" dirty="0">
                <a:solidFill>
                  <a:schemeClr val="bg1"/>
                </a:solidFill>
              </a:rPr>
              <a:t>st</a:t>
            </a:r>
            <a:r>
              <a:rPr lang="nl-NL" b="1" dirty="0">
                <a:solidFill>
                  <a:schemeClr val="bg1"/>
                </a:solidFill>
              </a:rPr>
              <a:t> mission </a:t>
            </a:r>
            <a:r>
              <a:rPr lang="nl-NL" b="1" dirty="0" err="1">
                <a:solidFill>
                  <a:schemeClr val="bg1"/>
                </a:solidFill>
              </a:rPr>
              <a:t>February</a:t>
            </a:r>
            <a:r>
              <a:rPr lang="nl-NL" b="1" dirty="0">
                <a:solidFill>
                  <a:schemeClr val="bg1"/>
                </a:solidFill>
              </a:rPr>
              <a:t> 22, 1945 – 13:00-15:57</a:t>
            </a:r>
          </a:p>
          <a:p>
            <a:r>
              <a:rPr lang="en-GB" dirty="0">
                <a:solidFill>
                  <a:schemeClr val="bg1"/>
                </a:solidFill>
              </a:rPr>
              <a:t>Bomber escort mission follow-up dive-bombing (Germany)</a:t>
            </a:r>
          </a:p>
          <a:p>
            <a:endParaRPr lang="nl-NL" sz="1000" b="1" dirty="0">
              <a:solidFill>
                <a:schemeClr val="bg1"/>
              </a:solidFill>
            </a:endParaRPr>
          </a:p>
          <a:p>
            <a:r>
              <a:rPr lang="nl-NL" b="1" dirty="0">
                <a:solidFill>
                  <a:schemeClr val="bg1"/>
                </a:solidFill>
              </a:rPr>
              <a:t>2</a:t>
            </a:r>
            <a:r>
              <a:rPr lang="nl-NL" b="1" baseline="30000" dirty="0">
                <a:solidFill>
                  <a:schemeClr val="bg1"/>
                </a:solidFill>
              </a:rPr>
              <a:t>nd</a:t>
            </a:r>
            <a:r>
              <a:rPr lang="nl-NL" b="1" dirty="0">
                <a:solidFill>
                  <a:schemeClr val="bg1"/>
                </a:solidFill>
              </a:rPr>
              <a:t> mission </a:t>
            </a:r>
            <a:r>
              <a:rPr lang="nl-NL" b="1" dirty="0" err="1">
                <a:solidFill>
                  <a:schemeClr val="bg1"/>
                </a:solidFill>
              </a:rPr>
              <a:t>February</a:t>
            </a:r>
            <a:r>
              <a:rPr lang="nl-NL" b="1" dirty="0">
                <a:solidFill>
                  <a:schemeClr val="bg1"/>
                </a:solidFill>
              </a:rPr>
              <a:t> 22, 1945 – 16:37-18:01</a:t>
            </a:r>
          </a:p>
          <a:p>
            <a:r>
              <a:rPr lang="en-GB" dirty="0">
                <a:solidFill>
                  <a:schemeClr val="bg1"/>
                </a:solidFill>
              </a:rPr>
              <a:t>Armed recce in the area of Dusseldorf, Elberfeld, Bonn (Germany)</a:t>
            </a:r>
            <a:endParaRPr lang="nl-BE" b="1" dirty="0">
              <a:solidFill>
                <a:schemeClr val="bg1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xmlns="" id="{B986ACB9-5B5B-4CE9-BB5E-EED17C887B7C}"/>
              </a:ext>
            </a:extLst>
          </p:cNvPr>
          <p:cNvSpPr txBox="1"/>
          <p:nvPr/>
        </p:nvSpPr>
        <p:spPr>
          <a:xfrm>
            <a:off x="596695" y="4257884"/>
            <a:ext cx="506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>
                <a:solidFill>
                  <a:schemeClr val="bg1"/>
                </a:solidFill>
              </a:rPr>
              <a:t>February</a:t>
            </a:r>
            <a:r>
              <a:rPr lang="nl-NL" b="1" dirty="0">
                <a:solidFill>
                  <a:schemeClr val="bg1"/>
                </a:solidFill>
              </a:rPr>
              <a:t> 21, 1945 </a:t>
            </a:r>
          </a:p>
          <a:p>
            <a:r>
              <a:rPr lang="nl-NL" dirty="0" err="1">
                <a:solidFill>
                  <a:schemeClr val="bg1"/>
                </a:solidFill>
              </a:rPr>
              <a:t>visit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from</a:t>
            </a:r>
            <a:r>
              <a:rPr lang="nl-NL" dirty="0">
                <a:solidFill>
                  <a:schemeClr val="bg1"/>
                </a:solidFill>
              </a:rPr>
              <a:t> his </a:t>
            </a:r>
            <a:r>
              <a:rPr lang="nl-NL" dirty="0" err="1">
                <a:solidFill>
                  <a:schemeClr val="bg1"/>
                </a:solidFill>
              </a:rPr>
              <a:t>brother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Corporal</a:t>
            </a:r>
            <a:r>
              <a:rPr lang="nl-NL" dirty="0">
                <a:solidFill>
                  <a:schemeClr val="bg1"/>
                </a:solidFill>
              </a:rPr>
              <a:t> Robert S. Downs</a:t>
            </a:r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84C3BE6C-A9B9-424A-BCCD-9C36211032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0325" y="4146236"/>
            <a:ext cx="1007533" cy="2137833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xmlns="" id="{BB27ED0E-C4DF-4B84-B19E-DA4E2D0908E2}"/>
              </a:ext>
            </a:extLst>
          </p:cNvPr>
          <p:cNvSpPr txBox="1"/>
          <p:nvPr/>
        </p:nvSpPr>
        <p:spPr>
          <a:xfrm>
            <a:off x="7799575" y="6296456"/>
            <a:ext cx="1229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Robert S. Downs</a:t>
            </a:r>
            <a:endParaRPr lang="nl-BE" sz="1200" dirty="0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43917D19-7A87-40A1-9468-92D0C8895579}"/>
              </a:ext>
            </a:extLst>
          </p:cNvPr>
          <p:cNvSpPr txBox="1"/>
          <p:nvPr/>
        </p:nvSpPr>
        <p:spPr>
          <a:xfrm>
            <a:off x="2075793" y="578069"/>
            <a:ext cx="4992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A. Downs</a:t>
            </a:r>
            <a:endParaRPr lang="nl-B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481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30283C86-3413-4A09-877C-1388AD6539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66957" y="0"/>
            <a:ext cx="1007791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615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E03DF996-690F-41E7-B6E2-451AF73FA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7750" y="0"/>
            <a:ext cx="10547999" cy="696514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9CA0CD75-B216-456E-B2FF-8B22961B8F04}"/>
              </a:ext>
            </a:extLst>
          </p:cNvPr>
          <p:cNvSpPr txBox="1"/>
          <p:nvPr/>
        </p:nvSpPr>
        <p:spPr>
          <a:xfrm>
            <a:off x="621408" y="3941083"/>
            <a:ext cx="5841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1</a:t>
            </a:r>
            <a:r>
              <a:rPr lang="nl-NL" b="1" baseline="30000" dirty="0">
                <a:solidFill>
                  <a:schemeClr val="bg1"/>
                </a:solidFill>
              </a:rPr>
              <a:t>st</a:t>
            </a:r>
            <a:r>
              <a:rPr lang="nl-NL" b="1" dirty="0">
                <a:solidFill>
                  <a:schemeClr val="bg1"/>
                </a:solidFill>
              </a:rPr>
              <a:t> mission </a:t>
            </a:r>
            <a:r>
              <a:rPr lang="nl-NL" b="1" dirty="0" err="1">
                <a:solidFill>
                  <a:schemeClr val="bg1"/>
                </a:solidFill>
              </a:rPr>
              <a:t>February</a:t>
            </a:r>
            <a:r>
              <a:rPr lang="nl-NL" b="1" dirty="0">
                <a:solidFill>
                  <a:schemeClr val="bg1"/>
                </a:solidFill>
              </a:rPr>
              <a:t> 22, 1945</a:t>
            </a:r>
          </a:p>
          <a:p>
            <a:r>
              <a:rPr lang="en-GB" dirty="0">
                <a:solidFill>
                  <a:schemeClr val="bg1"/>
                </a:solidFill>
              </a:rPr>
              <a:t>Bomber escort mission follow-up dive-bombing (Germany)</a:t>
            </a:r>
            <a:endParaRPr lang="nl-BE" b="1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8B1F52F2-A907-41CB-8A86-6F6CFF1CD77E}"/>
              </a:ext>
            </a:extLst>
          </p:cNvPr>
          <p:cNvSpPr txBox="1"/>
          <p:nvPr/>
        </p:nvSpPr>
        <p:spPr>
          <a:xfrm>
            <a:off x="621408" y="4661556"/>
            <a:ext cx="6471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2</a:t>
            </a:r>
            <a:r>
              <a:rPr lang="nl-NL" b="1" baseline="30000" dirty="0">
                <a:solidFill>
                  <a:schemeClr val="bg1"/>
                </a:solidFill>
              </a:rPr>
              <a:t>nd</a:t>
            </a:r>
            <a:r>
              <a:rPr lang="nl-NL" b="1" dirty="0">
                <a:solidFill>
                  <a:schemeClr val="bg1"/>
                </a:solidFill>
              </a:rPr>
              <a:t> mission </a:t>
            </a:r>
            <a:r>
              <a:rPr lang="nl-NL" b="1" dirty="0" err="1">
                <a:solidFill>
                  <a:schemeClr val="bg1"/>
                </a:solidFill>
              </a:rPr>
              <a:t>February</a:t>
            </a:r>
            <a:r>
              <a:rPr lang="nl-NL" b="1" dirty="0">
                <a:solidFill>
                  <a:schemeClr val="bg1"/>
                </a:solidFill>
              </a:rPr>
              <a:t> 22, 1945</a:t>
            </a:r>
          </a:p>
          <a:p>
            <a:r>
              <a:rPr lang="en-GB" dirty="0">
                <a:solidFill>
                  <a:schemeClr val="bg1"/>
                </a:solidFill>
              </a:rPr>
              <a:t>Armed recce in the area of Dusseldorf, Elberfeld, Bonn (Germany)</a:t>
            </a:r>
            <a:endParaRPr lang="nl-BE" b="1" dirty="0">
              <a:solidFill>
                <a:schemeClr val="bg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xmlns="" id="{32CF3C56-D54D-4F26-A5B3-3863E66B5130}"/>
              </a:ext>
            </a:extLst>
          </p:cNvPr>
          <p:cNvSpPr txBox="1"/>
          <p:nvPr/>
        </p:nvSpPr>
        <p:spPr>
          <a:xfrm>
            <a:off x="621408" y="5399541"/>
            <a:ext cx="527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3</a:t>
            </a:r>
            <a:r>
              <a:rPr lang="nl-NL" b="1" baseline="30000" dirty="0">
                <a:solidFill>
                  <a:schemeClr val="bg1"/>
                </a:solidFill>
              </a:rPr>
              <a:t>rd</a:t>
            </a:r>
            <a:r>
              <a:rPr lang="nl-NL" b="1" dirty="0">
                <a:solidFill>
                  <a:schemeClr val="bg1"/>
                </a:solidFill>
              </a:rPr>
              <a:t> – 10</a:t>
            </a:r>
            <a:r>
              <a:rPr lang="nl-NL" b="1" baseline="30000" dirty="0">
                <a:solidFill>
                  <a:schemeClr val="bg1"/>
                </a:solidFill>
              </a:rPr>
              <a:t>th</a:t>
            </a:r>
            <a:r>
              <a:rPr lang="nl-NL" b="1" dirty="0">
                <a:solidFill>
                  <a:schemeClr val="bg1"/>
                </a:solidFill>
              </a:rPr>
              <a:t> mission </a:t>
            </a:r>
            <a:r>
              <a:rPr lang="nl-NL" b="1" dirty="0" err="1">
                <a:solidFill>
                  <a:schemeClr val="bg1"/>
                </a:solidFill>
              </a:rPr>
              <a:t>February</a:t>
            </a:r>
            <a:r>
              <a:rPr lang="nl-NL" b="1" dirty="0">
                <a:solidFill>
                  <a:schemeClr val="bg1"/>
                </a:solidFill>
              </a:rPr>
              <a:t> 23-24-25-27, 1945</a:t>
            </a:r>
          </a:p>
          <a:p>
            <a:r>
              <a:rPr lang="en-GB" dirty="0">
                <a:solidFill>
                  <a:schemeClr val="bg1"/>
                </a:solidFill>
              </a:rPr>
              <a:t>Armed recces and dive-bombing missions (Germany)</a:t>
            </a:r>
            <a:endParaRPr lang="nl-B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530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DD3C7D15-8F65-440C-B114-0326B68645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373"/>
          <a:stretch/>
        </p:blipFill>
        <p:spPr>
          <a:xfrm>
            <a:off x="0" y="0"/>
            <a:ext cx="9662502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C12F30F9-17E0-47A8-8891-A87DA30B8246}"/>
              </a:ext>
            </a:extLst>
          </p:cNvPr>
          <p:cNvSpPr txBox="1"/>
          <p:nvPr/>
        </p:nvSpPr>
        <p:spPr>
          <a:xfrm>
            <a:off x="88041" y="3148059"/>
            <a:ext cx="41433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11</a:t>
            </a:r>
            <a:r>
              <a:rPr lang="nl-NL" b="1" baseline="30000" dirty="0">
                <a:solidFill>
                  <a:schemeClr val="bg1"/>
                </a:solidFill>
              </a:rPr>
              <a:t>nd</a:t>
            </a:r>
            <a:r>
              <a:rPr lang="nl-NL" b="1" dirty="0">
                <a:solidFill>
                  <a:schemeClr val="bg1"/>
                </a:solidFill>
              </a:rPr>
              <a:t> mission </a:t>
            </a:r>
            <a:r>
              <a:rPr lang="nl-NL" b="1" dirty="0" err="1">
                <a:solidFill>
                  <a:schemeClr val="bg1"/>
                </a:solidFill>
              </a:rPr>
              <a:t>March</a:t>
            </a:r>
            <a:r>
              <a:rPr lang="nl-NL" b="1" dirty="0">
                <a:solidFill>
                  <a:schemeClr val="bg1"/>
                </a:solidFill>
              </a:rPr>
              <a:t> 1, 1945</a:t>
            </a:r>
          </a:p>
          <a:p>
            <a:r>
              <a:rPr lang="en-GB" b="1" dirty="0">
                <a:solidFill>
                  <a:schemeClr val="bg1"/>
                </a:solidFill>
              </a:rPr>
              <a:t>Leaflet bombing mission</a:t>
            </a:r>
          </a:p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mission was to drop 24 leaflet bombs, six each on Krefeld and Neuss and the remaining on </a:t>
            </a:r>
            <a:r>
              <a:rPr lang="en-GB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Mönchengladbach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75479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7EC4A366-A652-475B-A453-8D5F7A068A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1609"/>
            <a:ext cx="9414028" cy="690989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6B08D8E2-479E-4DD4-B5F1-B08FEEDAA9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22763">
            <a:off x="1060063" y="563107"/>
            <a:ext cx="7808970" cy="573178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562D6B36-A589-4A02-84F9-5C03F189F5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56412">
            <a:off x="292559" y="469792"/>
            <a:ext cx="7511744" cy="55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062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20110681-AA43-4275-87E4-29A056A58D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9707" y="167147"/>
            <a:ext cx="1765050" cy="2520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DFC79115-E34D-475D-9241-B0AA3DD79A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032" y="390968"/>
            <a:ext cx="1370446" cy="136454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CCD391D7-E0FF-4A07-85BC-C46C4ACFAB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148" y="386182"/>
            <a:ext cx="1064137" cy="137411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xmlns="" id="{7C1D1DB4-C081-4842-8084-12EF270061F7}"/>
              </a:ext>
            </a:extLst>
          </p:cNvPr>
          <p:cNvSpPr txBox="1"/>
          <p:nvPr/>
        </p:nvSpPr>
        <p:spPr>
          <a:xfrm>
            <a:off x="3490451" y="2106006"/>
            <a:ext cx="376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b="1" dirty="0">
                <a:solidFill>
                  <a:schemeClr val="bg1"/>
                </a:solidFill>
              </a:rPr>
              <a:t>2</a:t>
            </a:r>
            <a:r>
              <a:rPr lang="nl-NL" b="1" baseline="30000" dirty="0">
                <a:solidFill>
                  <a:schemeClr val="bg1"/>
                </a:solidFill>
              </a:rPr>
              <a:t>nd</a:t>
            </a:r>
            <a:r>
              <a:rPr lang="nl-NL" b="1" dirty="0">
                <a:solidFill>
                  <a:schemeClr val="bg1"/>
                </a:solidFill>
              </a:rPr>
              <a:t> </a:t>
            </a:r>
            <a:r>
              <a:rPr lang="nl-NL" b="1" dirty="0" err="1">
                <a:solidFill>
                  <a:schemeClr val="bg1"/>
                </a:solidFill>
              </a:rPr>
              <a:t>Lieutenant</a:t>
            </a:r>
            <a:r>
              <a:rPr lang="nl-NL" b="1" dirty="0">
                <a:solidFill>
                  <a:schemeClr val="bg1"/>
                </a:solidFill>
              </a:rPr>
              <a:t> Edward A. Downs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xmlns="" id="{410AA0BD-B89C-466B-A0BA-8B1BC19C9186}"/>
              </a:ext>
            </a:extLst>
          </p:cNvPr>
          <p:cNvSpPr txBox="1"/>
          <p:nvPr/>
        </p:nvSpPr>
        <p:spPr>
          <a:xfrm>
            <a:off x="1716478" y="1755515"/>
            <a:ext cx="1493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366 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Fighter 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Group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xmlns="" id="{CD2D4AC2-B9FF-45B4-B37E-4F5953A1C68D}"/>
              </a:ext>
            </a:extLst>
          </p:cNvPr>
          <p:cNvSpPr txBox="1"/>
          <p:nvPr/>
        </p:nvSpPr>
        <p:spPr>
          <a:xfrm>
            <a:off x="284482" y="1763817"/>
            <a:ext cx="1493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389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Fighter Squadron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xmlns="" id="{CE095491-125E-4610-BF77-620A188C5912}"/>
              </a:ext>
            </a:extLst>
          </p:cNvPr>
          <p:cNvSpPr txBox="1"/>
          <p:nvPr/>
        </p:nvSpPr>
        <p:spPr>
          <a:xfrm>
            <a:off x="0" y="608617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>
                <a:solidFill>
                  <a:schemeClr val="bg1"/>
                </a:solidFill>
              </a:rPr>
              <a:t>Republic</a:t>
            </a:r>
            <a:r>
              <a:rPr lang="nl-NL" dirty="0">
                <a:solidFill>
                  <a:schemeClr val="bg1"/>
                </a:solidFill>
              </a:rPr>
              <a:t> P-47D-28-RE </a:t>
            </a:r>
            <a:r>
              <a:rPr lang="nl-NL" dirty="0" err="1">
                <a:solidFill>
                  <a:schemeClr val="bg1"/>
                </a:solidFill>
              </a:rPr>
              <a:t>Thunderbolt</a:t>
            </a:r>
            <a:r>
              <a:rPr lang="nl-NL" dirty="0">
                <a:solidFill>
                  <a:schemeClr val="bg1"/>
                </a:solidFill>
              </a:rPr>
              <a:t> – 44-19785 – A6-F</a:t>
            </a:r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xmlns="" id="{1AE0DF32-7E5E-40BC-9051-77B68ECB29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26440"/>
            <a:ext cx="9144000" cy="27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680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49CDEB10-6611-483A-A7B5-DC8A81AD1C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820" y="0"/>
            <a:ext cx="803236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8DAE0CE0-1DC8-4DB6-85A7-D608C41CCA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165611">
            <a:off x="4888746" y="564944"/>
            <a:ext cx="340911" cy="38197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10AAEC72-B7A8-4BEF-82B4-6E35EE1C13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00731">
            <a:off x="5236765" y="1508915"/>
            <a:ext cx="340911" cy="381977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xmlns="" id="{0219B597-6B05-45F2-959E-90A5CBADBFD9}"/>
              </a:ext>
            </a:extLst>
          </p:cNvPr>
          <p:cNvGrpSpPr/>
          <p:nvPr/>
        </p:nvGrpSpPr>
        <p:grpSpPr>
          <a:xfrm>
            <a:off x="2394474" y="2290018"/>
            <a:ext cx="600724" cy="283026"/>
            <a:chOff x="6020103" y="1899507"/>
            <a:chExt cx="600724" cy="283026"/>
          </a:xfrm>
        </p:grpSpPr>
        <p:sp>
          <p:nvSpPr>
            <p:cNvPr id="25" name="Ster: 4 punten 24">
              <a:extLst>
                <a:ext uri="{FF2B5EF4-FFF2-40B4-BE49-F238E27FC236}">
                  <a16:creationId xmlns:a16="http://schemas.microsoft.com/office/drawing/2014/main" xmlns="" id="{444CE0C0-9472-4479-B997-B44976BB2776}"/>
                </a:ext>
              </a:extLst>
            </p:cNvPr>
            <p:cNvSpPr/>
            <p:nvPr/>
          </p:nvSpPr>
          <p:spPr>
            <a:xfrm>
              <a:off x="6320465" y="2038533"/>
              <a:ext cx="144000" cy="144000"/>
            </a:xfrm>
            <a:prstGeom prst="star4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rgbClr val="0070C0"/>
                </a:solidFill>
              </a:endParaRPr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xmlns="" id="{8B89934A-61E3-43EA-A481-35919A44D7E8}"/>
                </a:ext>
              </a:extLst>
            </p:cNvPr>
            <p:cNvSpPr txBox="1"/>
            <p:nvPr/>
          </p:nvSpPr>
          <p:spPr>
            <a:xfrm>
              <a:off x="6020103" y="1899507"/>
              <a:ext cx="6007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100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Y-29</a:t>
              </a:r>
              <a:endParaRPr lang="nl-BE" sz="1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xmlns="" id="{289F5288-9B3A-4EE8-8182-96779D186834}"/>
              </a:ext>
            </a:extLst>
          </p:cNvPr>
          <p:cNvGrpSpPr/>
          <p:nvPr/>
        </p:nvGrpSpPr>
        <p:grpSpPr>
          <a:xfrm rot="7849892">
            <a:off x="9191929" y="2876516"/>
            <a:ext cx="1001418" cy="884371"/>
            <a:chOff x="4348505" y="-121328"/>
            <a:chExt cx="1001418" cy="884371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xmlns="" id="{771E7150-9182-4ECF-9CAD-5623C0940F89}"/>
                </a:ext>
              </a:extLst>
            </p:cNvPr>
            <p:cNvGrpSpPr/>
            <p:nvPr/>
          </p:nvGrpSpPr>
          <p:grpSpPr>
            <a:xfrm>
              <a:off x="4348505" y="-49214"/>
              <a:ext cx="1001418" cy="812257"/>
              <a:chOff x="4348505" y="-49214"/>
              <a:chExt cx="1001418" cy="812257"/>
            </a:xfrm>
          </p:grpSpPr>
          <p:pic>
            <p:nvPicPr>
              <p:cNvPr id="18" name="Afbeelding 17">
                <a:extLst>
                  <a:ext uri="{FF2B5EF4-FFF2-40B4-BE49-F238E27FC236}">
                    <a16:creationId xmlns:a16="http://schemas.microsoft.com/office/drawing/2014/main" xmlns="" id="{39CB5BCB-F6BC-4EBB-B57F-D63AE5BCCD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193246">
                <a:off x="4511994" y="281730"/>
                <a:ext cx="353752" cy="294793"/>
              </a:xfrm>
              <a:prstGeom prst="rect">
                <a:avLst/>
              </a:prstGeom>
            </p:spPr>
          </p:pic>
          <p:pic>
            <p:nvPicPr>
              <p:cNvPr id="19" name="Afbeelding 18">
                <a:extLst>
                  <a:ext uri="{FF2B5EF4-FFF2-40B4-BE49-F238E27FC236}">
                    <a16:creationId xmlns:a16="http://schemas.microsoft.com/office/drawing/2014/main" xmlns="" id="{B4369919-1B87-4124-A8E2-195EB1DAB5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193246">
                <a:off x="4664394" y="468250"/>
                <a:ext cx="353752" cy="294793"/>
              </a:xfrm>
              <a:prstGeom prst="rect">
                <a:avLst/>
              </a:prstGeom>
            </p:spPr>
          </p:pic>
          <p:pic>
            <p:nvPicPr>
              <p:cNvPr id="20" name="Afbeelding 19">
                <a:extLst>
                  <a:ext uri="{FF2B5EF4-FFF2-40B4-BE49-F238E27FC236}">
                    <a16:creationId xmlns:a16="http://schemas.microsoft.com/office/drawing/2014/main" xmlns="" id="{FA75728E-6455-44A7-ABC9-10B5B4D1C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193246">
                <a:off x="4748554" y="129327"/>
                <a:ext cx="353752" cy="294793"/>
              </a:xfrm>
              <a:prstGeom prst="rect">
                <a:avLst/>
              </a:prstGeom>
            </p:spPr>
          </p:pic>
          <p:pic>
            <p:nvPicPr>
              <p:cNvPr id="21" name="Afbeelding 20">
                <a:extLst>
                  <a:ext uri="{FF2B5EF4-FFF2-40B4-BE49-F238E27FC236}">
                    <a16:creationId xmlns:a16="http://schemas.microsoft.com/office/drawing/2014/main" xmlns="" id="{62E51C29-DBED-40F5-AC2D-FA42B2D33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193246">
                <a:off x="4973983" y="313422"/>
                <a:ext cx="353752" cy="294793"/>
              </a:xfrm>
              <a:prstGeom prst="rect">
                <a:avLst/>
              </a:prstGeom>
            </p:spPr>
          </p:pic>
          <p:pic>
            <p:nvPicPr>
              <p:cNvPr id="22" name="Afbeelding 21">
                <a:extLst>
                  <a:ext uri="{FF2B5EF4-FFF2-40B4-BE49-F238E27FC236}">
                    <a16:creationId xmlns:a16="http://schemas.microsoft.com/office/drawing/2014/main" xmlns="" id="{B297799C-FACC-438A-B650-7F483B903D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193246">
                <a:off x="4348505" y="43809"/>
                <a:ext cx="353752" cy="294793"/>
              </a:xfrm>
              <a:prstGeom prst="rect">
                <a:avLst/>
              </a:prstGeom>
            </p:spPr>
          </p:pic>
          <p:pic>
            <p:nvPicPr>
              <p:cNvPr id="23" name="Afbeelding 22">
                <a:extLst>
                  <a:ext uri="{FF2B5EF4-FFF2-40B4-BE49-F238E27FC236}">
                    <a16:creationId xmlns:a16="http://schemas.microsoft.com/office/drawing/2014/main" xmlns="" id="{0E70D075-F26A-4F2A-A0B4-D933BD9B50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193246">
                <a:off x="4996171" y="-49214"/>
                <a:ext cx="353752" cy="294793"/>
              </a:xfrm>
              <a:prstGeom prst="rect">
                <a:avLst/>
              </a:prstGeom>
            </p:spPr>
          </p:pic>
        </p:grp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xmlns="" id="{F9A3DF7D-F2FA-4750-9A62-33A81BF8B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193246">
              <a:off x="4619145" y="-121328"/>
              <a:ext cx="353752" cy="294793"/>
            </a:xfrm>
            <a:prstGeom prst="rect">
              <a:avLst/>
            </a:prstGeom>
          </p:spPr>
        </p:pic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63AA87DD-A757-468E-BA26-E8A5A4506F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0773">
            <a:off x="2697928" y="2329275"/>
            <a:ext cx="340911" cy="38197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5B0F8AA2-B881-446C-A40D-49A9442F6EA9}"/>
              </a:ext>
            </a:extLst>
          </p:cNvPr>
          <p:cNvSpPr txBox="1"/>
          <p:nvPr/>
        </p:nvSpPr>
        <p:spPr>
          <a:xfrm>
            <a:off x="2394474" y="3936671"/>
            <a:ext cx="40557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b="1" dirty="0"/>
              <a:t>March 1, 1945 – Y-29 Asch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8 P-47 Thunderbolts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08:50 leaving Y-29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09:15 above the target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09:30 attack 18 FW190 and Me109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xmlns="" val="371542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55112E-17 L 0.22917 -0.2201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-110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0.05087 0.0928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-0.05087 0.01898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94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46598 -0.15764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99" y="-789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A851ABFE-7C22-4E38-811D-53D318CBA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762430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A3A94F5F-4FD7-4C1E-870C-974298AB2D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762429" cy="68528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712EA437-07B6-4611-BF5E-F75043446131}"/>
              </a:ext>
            </a:extLst>
          </p:cNvPr>
          <p:cNvSpPr txBox="1"/>
          <p:nvPr/>
        </p:nvSpPr>
        <p:spPr>
          <a:xfrm>
            <a:off x="5977796" y="3686539"/>
            <a:ext cx="6007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Y-29</a:t>
            </a:r>
          </a:p>
          <a:p>
            <a:r>
              <a:rPr lang="nl-NL" sz="1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Asch</a:t>
            </a:r>
            <a:endParaRPr lang="nl-BE" sz="11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683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F81EFA28-FE5C-4B8A-B068-3DA320157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772" y="2867025"/>
            <a:ext cx="9154771" cy="32385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3E5CCC68-B0D3-440B-A9DE-5B9F2F56E2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6627" y="142875"/>
            <a:ext cx="1708475" cy="2520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25CFC870-B345-4C72-A1EB-1FFEDC7B0B82}"/>
              </a:ext>
            </a:extLst>
          </p:cNvPr>
          <p:cNvSpPr txBox="1"/>
          <p:nvPr/>
        </p:nvSpPr>
        <p:spPr>
          <a:xfrm>
            <a:off x="4566613" y="5430539"/>
            <a:ext cx="264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Focke Wulf FW 190 D-9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F61F70EA-1F4D-473F-9FC2-E086F34664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784" y="375140"/>
            <a:ext cx="1261905" cy="1809524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xmlns="" id="{702FA7C3-DD2D-465A-9D62-84841E33E06C}"/>
              </a:ext>
            </a:extLst>
          </p:cNvPr>
          <p:cNvSpPr txBox="1"/>
          <p:nvPr/>
        </p:nvSpPr>
        <p:spPr>
          <a:xfrm>
            <a:off x="332407" y="2106008"/>
            <a:ext cx="158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>
                <a:solidFill>
                  <a:schemeClr val="bg1"/>
                </a:solidFill>
              </a:rPr>
              <a:t>Jagdgruppe</a:t>
            </a:r>
            <a:r>
              <a:rPr lang="nl-NL" dirty="0">
                <a:solidFill>
                  <a:schemeClr val="bg1"/>
                </a:solidFill>
              </a:rPr>
              <a:t> 26</a:t>
            </a:r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xmlns="" id="{B5ADE975-900E-491D-956C-CBA0CC85A3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784" y="2971050"/>
            <a:ext cx="1165868" cy="749487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xmlns="" id="{8E8338B6-DBE3-4B4D-9B1C-67EE4753D370}"/>
              </a:ext>
            </a:extLst>
          </p:cNvPr>
          <p:cNvSpPr txBox="1"/>
          <p:nvPr/>
        </p:nvSpPr>
        <p:spPr>
          <a:xfrm>
            <a:off x="460226" y="3622217"/>
            <a:ext cx="133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Staffel 5</a:t>
            </a:r>
            <a:endParaRPr lang="nl-BE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xmlns="" id="{9BE56FC7-8867-462B-A428-A553A69C0DF0}"/>
              </a:ext>
            </a:extLst>
          </p:cNvPr>
          <p:cNvSpPr txBox="1"/>
          <p:nvPr/>
        </p:nvSpPr>
        <p:spPr>
          <a:xfrm>
            <a:off x="3490451" y="2007686"/>
            <a:ext cx="376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b="1" dirty="0" err="1">
                <a:solidFill>
                  <a:schemeClr val="bg1"/>
                </a:solidFill>
              </a:rPr>
              <a:t>Oberleutnant</a:t>
            </a:r>
            <a:r>
              <a:rPr lang="nl-NL" b="1" dirty="0">
                <a:solidFill>
                  <a:schemeClr val="bg1"/>
                </a:solidFill>
              </a:rPr>
              <a:t> Karl-Wilhelm </a:t>
            </a:r>
            <a:r>
              <a:rPr lang="nl-NL" b="1" dirty="0" err="1">
                <a:solidFill>
                  <a:schemeClr val="bg1"/>
                </a:solidFill>
              </a:rPr>
              <a:t>Hofmann</a:t>
            </a:r>
            <a:endParaRPr lang="nl-NL" b="1" dirty="0">
              <a:solidFill>
                <a:schemeClr val="bg1"/>
              </a:solidFill>
            </a:endParaRPr>
          </a:p>
          <a:p>
            <a:pPr algn="r"/>
            <a:r>
              <a:rPr lang="nl-NL" b="1" dirty="0">
                <a:solidFill>
                  <a:schemeClr val="bg1"/>
                </a:solidFill>
              </a:rPr>
              <a:t>44 victories</a:t>
            </a:r>
          </a:p>
        </p:txBody>
      </p:sp>
    </p:spTree>
    <p:extLst>
      <p:ext uri="{BB962C8B-B14F-4D97-AF65-F5344CB8AC3E}">
        <p14:creationId xmlns:p14="http://schemas.microsoft.com/office/powerpoint/2010/main" xmlns="" val="17722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6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D3935F00-DB01-4ADF-9651-64DBE0D83046}"/>
              </a:ext>
            </a:extLst>
          </p:cNvPr>
          <p:cNvSpPr txBox="1"/>
          <p:nvPr/>
        </p:nvSpPr>
        <p:spPr>
          <a:xfrm>
            <a:off x="1474724" y="4533733"/>
            <a:ext cx="35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2</a:t>
            </a:r>
            <a:r>
              <a:rPr lang="nl-NL" sz="1600" baseline="30000" dirty="0">
                <a:solidFill>
                  <a:schemeClr val="bg1"/>
                </a:solidFill>
              </a:rPr>
              <a:t>nd</a:t>
            </a:r>
            <a:r>
              <a:rPr lang="nl-NL" sz="1600" dirty="0">
                <a:solidFill>
                  <a:schemeClr val="bg1"/>
                </a:solidFill>
              </a:rPr>
              <a:t> </a:t>
            </a:r>
            <a:r>
              <a:rPr lang="nl-NL" sz="1600" dirty="0" err="1">
                <a:solidFill>
                  <a:schemeClr val="bg1"/>
                </a:solidFill>
              </a:rPr>
              <a:t>Lieutenant</a:t>
            </a:r>
            <a:r>
              <a:rPr lang="nl-NL" sz="1600" dirty="0">
                <a:solidFill>
                  <a:schemeClr val="bg1"/>
                </a:solidFill>
              </a:rPr>
              <a:t> William </a:t>
            </a:r>
            <a:r>
              <a:rPr lang="nl-NL" sz="1600" dirty="0" err="1">
                <a:solidFill>
                  <a:schemeClr val="bg1"/>
                </a:solidFill>
              </a:rPr>
              <a:t>McCauley</a:t>
            </a:r>
            <a:endParaRPr lang="nl-NL" sz="1600" dirty="0">
              <a:solidFill>
                <a:schemeClr val="bg1"/>
              </a:solidFill>
            </a:endParaRPr>
          </a:p>
          <a:p>
            <a:r>
              <a:rPr lang="nl-NL" sz="1600" dirty="0">
                <a:solidFill>
                  <a:schemeClr val="bg1"/>
                </a:solidFill>
              </a:rPr>
              <a:t>°1922 - +1945</a:t>
            </a:r>
            <a:endParaRPr lang="nl-BE" sz="1600" dirty="0">
              <a:solidFill>
                <a:schemeClr val="bg1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CDA81060-5716-4D9C-A764-0E0F388FB299}"/>
              </a:ext>
            </a:extLst>
          </p:cNvPr>
          <p:cNvSpPr txBox="1"/>
          <p:nvPr/>
        </p:nvSpPr>
        <p:spPr>
          <a:xfrm>
            <a:off x="1474724" y="2913117"/>
            <a:ext cx="3245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1</a:t>
            </a:r>
            <a:r>
              <a:rPr lang="nl-NL" sz="1600" baseline="30000" dirty="0">
                <a:solidFill>
                  <a:schemeClr val="bg1"/>
                </a:solidFill>
              </a:rPr>
              <a:t>st</a:t>
            </a:r>
            <a:r>
              <a:rPr lang="nl-NL" sz="1600" dirty="0">
                <a:solidFill>
                  <a:schemeClr val="bg1"/>
                </a:solidFill>
              </a:rPr>
              <a:t> </a:t>
            </a:r>
            <a:r>
              <a:rPr lang="nl-NL" sz="1600" dirty="0" err="1">
                <a:solidFill>
                  <a:schemeClr val="bg1"/>
                </a:solidFill>
              </a:rPr>
              <a:t>Lieutenant</a:t>
            </a:r>
            <a:r>
              <a:rPr lang="nl-NL" sz="1600" dirty="0">
                <a:solidFill>
                  <a:schemeClr val="bg1"/>
                </a:solidFill>
              </a:rPr>
              <a:t> Stephen R. </a:t>
            </a:r>
            <a:r>
              <a:rPr lang="nl-NL" sz="1600" dirty="0" err="1">
                <a:solidFill>
                  <a:schemeClr val="bg1"/>
                </a:solidFill>
              </a:rPr>
              <a:t>Pease</a:t>
            </a:r>
            <a:endParaRPr lang="nl-NL" sz="1600" dirty="0">
              <a:solidFill>
                <a:schemeClr val="bg1"/>
              </a:solidFill>
            </a:endParaRPr>
          </a:p>
          <a:p>
            <a:r>
              <a:rPr lang="nl-NL" sz="1600" dirty="0">
                <a:solidFill>
                  <a:schemeClr val="bg1"/>
                </a:solidFill>
              </a:rPr>
              <a:t>°1923 - +1945</a:t>
            </a:r>
            <a:endParaRPr lang="nl-BE" sz="1600" dirty="0">
              <a:solidFill>
                <a:schemeClr val="bg1"/>
              </a:solidFill>
            </a:endParaRP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xmlns="" id="{46BAD94E-97FF-4574-95F1-9325CA6523BC}"/>
              </a:ext>
            </a:extLst>
          </p:cNvPr>
          <p:cNvGrpSpPr/>
          <p:nvPr/>
        </p:nvGrpSpPr>
        <p:grpSpPr>
          <a:xfrm>
            <a:off x="5894449" y="2278518"/>
            <a:ext cx="2925542" cy="2300965"/>
            <a:chOff x="284482" y="386182"/>
            <a:chExt cx="2925542" cy="2300965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xmlns="" id="{1DB59D8B-2896-4FF0-9402-4F71553A9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46032" y="390968"/>
              <a:ext cx="1370446" cy="1364547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xmlns="" id="{17AB12B1-BEC3-42CB-928D-1D6E6C47C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25148" y="386182"/>
              <a:ext cx="1064137" cy="1374117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xmlns="" id="{55188117-69FD-46F5-8774-81B08BFC2C3B}"/>
                </a:ext>
              </a:extLst>
            </p:cNvPr>
            <p:cNvSpPr txBox="1"/>
            <p:nvPr/>
          </p:nvSpPr>
          <p:spPr>
            <a:xfrm>
              <a:off x="1716478" y="1755515"/>
              <a:ext cx="14935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</a:rPr>
                <a:t>366 </a:t>
              </a:r>
            </a:p>
            <a:p>
              <a:pPr algn="ctr"/>
              <a:r>
                <a:rPr lang="nl-NL" dirty="0">
                  <a:solidFill>
                    <a:schemeClr val="bg1"/>
                  </a:solidFill>
                </a:rPr>
                <a:t>Fighter </a:t>
              </a:r>
            </a:p>
            <a:p>
              <a:pPr algn="ctr"/>
              <a:r>
                <a:rPr lang="nl-NL" dirty="0">
                  <a:solidFill>
                    <a:schemeClr val="bg1"/>
                  </a:solidFill>
                </a:rPr>
                <a:t>Group</a:t>
              </a:r>
              <a:endParaRPr lang="nl-BE" dirty="0">
                <a:solidFill>
                  <a:schemeClr val="bg1"/>
                </a:solidFill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xmlns="" id="{9BB7969A-D0DA-40B2-AEF9-9EEC32A5BF78}"/>
                </a:ext>
              </a:extLst>
            </p:cNvPr>
            <p:cNvSpPr txBox="1"/>
            <p:nvPr/>
          </p:nvSpPr>
          <p:spPr>
            <a:xfrm>
              <a:off x="284482" y="1763817"/>
              <a:ext cx="14935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</a:rPr>
                <a:t>389</a:t>
              </a:r>
            </a:p>
            <a:p>
              <a:pPr algn="ctr"/>
              <a:r>
                <a:rPr lang="nl-NL" dirty="0">
                  <a:solidFill>
                    <a:schemeClr val="bg1"/>
                  </a:solidFill>
                </a:rPr>
                <a:t>Fighter Squadron</a:t>
              </a:r>
              <a:endParaRPr lang="nl-BE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3B018446-104F-4CDA-AF42-2D5765D9A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783"/>
          <a:stretch/>
        </p:blipFill>
        <p:spPr>
          <a:xfrm>
            <a:off x="466123" y="3648420"/>
            <a:ext cx="1008601" cy="1440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648295A8-808D-4EDC-9BCB-FD36903389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712"/>
          <a:stretch/>
        </p:blipFill>
        <p:spPr>
          <a:xfrm>
            <a:off x="466724" y="2114303"/>
            <a:ext cx="1008000" cy="1440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7943B0EA-78CD-4E07-9B75-345AF8DC7D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124" y="580186"/>
            <a:ext cx="1008600" cy="14400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xmlns="" id="{CE425C12-46D8-4258-9C79-15A90D2826ED}"/>
              </a:ext>
            </a:extLst>
          </p:cNvPr>
          <p:cNvSpPr txBox="1"/>
          <p:nvPr/>
        </p:nvSpPr>
        <p:spPr>
          <a:xfrm>
            <a:off x="1474724" y="1440785"/>
            <a:ext cx="35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2</a:t>
            </a:r>
            <a:r>
              <a:rPr lang="nl-NL" sz="1600" baseline="30000" dirty="0">
                <a:solidFill>
                  <a:schemeClr val="bg1"/>
                </a:solidFill>
              </a:rPr>
              <a:t>nd</a:t>
            </a:r>
            <a:r>
              <a:rPr lang="nl-NL" sz="1600" dirty="0">
                <a:solidFill>
                  <a:schemeClr val="bg1"/>
                </a:solidFill>
              </a:rPr>
              <a:t> </a:t>
            </a:r>
            <a:r>
              <a:rPr lang="nl-NL" sz="1600" dirty="0" err="1">
                <a:solidFill>
                  <a:schemeClr val="bg1"/>
                </a:solidFill>
              </a:rPr>
              <a:t>Lieutenant</a:t>
            </a:r>
            <a:r>
              <a:rPr lang="nl-NL" sz="1600" dirty="0">
                <a:solidFill>
                  <a:schemeClr val="bg1"/>
                </a:solidFill>
              </a:rPr>
              <a:t> Edward A. Downs</a:t>
            </a:r>
          </a:p>
          <a:p>
            <a:r>
              <a:rPr lang="nl-NL" sz="1600" dirty="0">
                <a:solidFill>
                  <a:schemeClr val="bg1"/>
                </a:solidFill>
              </a:rPr>
              <a:t>°1916 - +1945</a:t>
            </a:r>
            <a:endParaRPr lang="nl-BE" sz="1600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xmlns="" id="{9853E6B4-EF03-4B1A-AF6A-8A13F0A21C57}"/>
              </a:ext>
            </a:extLst>
          </p:cNvPr>
          <p:cNvSpPr txBox="1"/>
          <p:nvPr/>
        </p:nvSpPr>
        <p:spPr>
          <a:xfrm>
            <a:off x="1474724" y="169816"/>
            <a:ext cx="441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err="1">
                <a:solidFill>
                  <a:schemeClr val="bg1"/>
                </a:solidFill>
              </a:rPr>
              <a:t>Killed</a:t>
            </a:r>
            <a:r>
              <a:rPr lang="nl-NL" sz="2400" b="1" dirty="0">
                <a:solidFill>
                  <a:schemeClr val="bg1"/>
                </a:solidFill>
              </a:rPr>
              <a:t> In Action – </a:t>
            </a:r>
            <a:r>
              <a:rPr lang="nl-NL" sz="2400" b="1" dirty="0" err="1">
                <a:solidFill>
                  <a:schemeClr val="bg1"/>
                </a:solidFill>
              </a:rPr>
              <a:t>March</a:t>
            </a:r>
            <a:r>
              <a:rPr lang="nl-NL" sz="2400" b="1" dirty="0">
                <a:solidFill>
                  <a:schemeClr val="bg1"/>
                </a:solidFill>
              </a:rPr>
              <a:t> 1, 1945</a:t>
            </a:r>
            <a:endParaRPr lang="nl-BE" sz="2400" b="1" dirty="0">
              <a:solidFill>
                <a:schemeClr val="bg1"/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xmlns="" id="{3F3E279F-2D6E-47FA-BBA5-2E5CBE969D6C}"/>
              </a:ext>
            </a:extLst>
          </p:cNvPr>
          <p:cNvSpPr txBox="1"/>
          <p:nvPr/>
        </p:nvSpPr>
        <p:spPr>
          <a:xfrm>
            <a:off x="1474724" y="5374257"/>
            <a:ext cx="3578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err="1">
                <a:solidFill>
                  <a:schemeClr val="bg1"/>
                </a:solidFill>
              </a:rPr>
              <a:t>Bailed</a:t>
            </a:r>
            <a:r>
              <a:rPr lang="nl-NL" sz="2400" b="1" dirty="0">
                <a:solidFill>
                  <a:schemeClr val="bg1"/>
                </a:solidFill>
              </a:rPr>
              <a:t> out – </a:t>
            </a:r>
            <a:r>
              <a:rPr lang="nl-NL" sz="2400" b="1" dirty="0" err="1">
                <a:solidFill>
                  <a:schemeClr val="bg1"/>
                </a:solidFill>
              </a:rPr>
              <a:t>landed</a:t>
            </a:r>
            <a:r>
              <a:rPr lang="nl-NL" sz="2400" b="1" dirty="0">
                <a:solidFill>
                  <a:schemeClr val="bg1"/>
                </a:solidFill>
              </a:rPr>
              <a:t> </a:t>
            </a:r>
            <a:r>
              <a:rPr lang="nl-NL" sz="2400" b="1" dirty="0" err="1">
                <a:solidFill>
                  <a:schemeClr val="bg1"/>
                </a:solidFill>
              </a:rPr>
              <a:t>safely</a:t>
            </a:r>
            <a:endParaRPr lang="nl-BE" sz="2400" b="1" dirty="0">
              <a:solidFill>
                <a:schemeClr val="bg1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xmlns="" id="{339A26D4-9972-4D2C-AD07-F1192C78CF47}"/>
              </a:ext>
            </a:extLst>
          </p:cNvPr>
          <p:cNvSpPr txBox="1"/>
          <p:nvPr/>
        </p:nvSpPr>
        <p:spPr>
          <a:xfrm>
            <a:off x="1474724" y="5835922"/>
            <a:ext cx="35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1</a:t>
            </a:r>
            <a:r>
              <a:rPr lang="nl-NL" sz="1600" baseline="30000" dirty="0">
                <a:solidFill>
                  <a:schemeClr val="bg1"/>
                </a:solidFill>
              </a:rPr>
              <a:t>st</a:t>
            </a:r>
            <a:r>
              <a:rPr lang="nl-NL" sz="1600" dirty="0">
                <a:solidFill>
                  <a:schemeClr val="bg1"/>
                </a:solidFill>
              </a:rPr>
              <a:t> </a:t>
            </a:r>
            <a:r>
              <a:rPr lang="nl-NL" sz="1600" dirty="0" err="1">
                <a:solidFill>
                  <a:schemeClr val="bg1"/>
                </a:solidFill>
              </a:rPr>
              <a:t>Lieutenant</a:t>
            </a:r>
            <a:r>
              <a:rPr lang="nl-NL" sz="1600" dirty="0">
                <a:solidFill>
                  <a:schemeClr val="bg1"/>
                </a:solidFill>
              </a:rPr>
              <a:t> Joseph A. Kelly</a:t>
            </a:r>
          </a:p>
          <a:p>
            <a:r>
              <a:rPr lang="nl-NL" sz="1600" dirty="0">
                <a:solidFill>
                  <a:schemeClr val="bg1"/>
                </a:solidFill>
              </a:rPr>
              <a:t>2</a:t>
            </a:r>
            <a:r>
              <a:rPr lang="nl-NL" sz="1600" baseline="30000" dirty="0">
                <a:solidFill>
                  <a:schemeClr val="bg1"/>
                </a:solidFill>
              </a:rPr>
              <a:t>nd</a:t>
            </a:r>
            <a:r>
              <a:rPr lang="nl-NL" sz="1600" dirty="0">
                <a:solidFill>
                  <a:schemeClr val="bg1"/>
                </a:solidFill>
              </a:rPr>
              <a:t> </a:t>
            </a:r>
            <a:r>
              <a:rPr lang="nl-NL" sz="1600" dirty="0" err="1">
                <a:solidFill>
                  <a:schemeClr val="bg1"/>
                </a:solidFill>
              </a:rPr>
              <a:t>Lieutenant</a:t>
            </a:r>
            <a:r>
              <a:rPr lang="nl-NL" sz="1600" dirty="0">
                <a:solidFill>
                  <a:schemeClr val="bg1"/>
                </a:solidFill>
              </a:rPr>
              <a:t> Arthur S. </a:t>
            </a:r>
            <a:r>
              <a:rPr lang="nl-NL" sz="1600" dirty="0" err="1">
                <a:solidFill>
                  <a:schemeClr val="bg1"/>
                </a:solidFill>
              </a:rPr>
              <a:t>Severson</a:t>
            </a:r>
            <a:endParaRPr lang="nl-B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385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  <p:bldP spid="14" grpId="0"/>
      <p:bldP spid="15" grpId="0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0489AD34-3648-4B04-94EF-CDD3CD6D4E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303" b="2737"/>
          <a:stretch/>
        </p:blipFill>
        <p:spPr>
          <a:xfrm>
            <a:off x="1594761" y="0"/>
            <a:ext cx="5954479" cy="685989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DA817846-8738-4906-9E01-E0CEBC0AD0AE}"/>
              </a:ext>
            </a:extLst>
          </p:cNvPr>
          <p:cNvSpPr txBox="1"/>
          <p:nvPr/>
        </p:nvSpPr>
        <p:spPr>
          <a:xfrm>
            <a:off x="2322095" y="3946358"/>
            <a:ext cx="4499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 11, 1945 – 366 Fighter Group</a:t>
            </a:r>
          </a:p>
          <a:p>
            <a:pPr algn="ctr"/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 15, 1945 – 406 Fighter Group</a:t>
            </a:r>
          </a:p>
          <a:p>
            <a:pPr algn="ctr"/>
            <a:r>
              <a:rPr lang="nl-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Y-94 Munster (Germany)</a:t>
            </a:r>
            <a:endParaRPr lang="nl-B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688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8E691A72-83CC-48EA-8AAC-078A920D7B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18794" b="31915"/>
          <a:stretch/>
        </p:blipFill>
        <p:spPr>
          <a:xfrm>
            <a:off x="-894591" y="0"/>
            <a:ext cx="10038591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EFA8313A-4CEB-4116-A7EF-36A72CF85146}"/>
              </a:ext>
            </a:extLst>
          </p:cNvPr>
          <p:cNvSpPr txBox="1"/>
          <p:nvPr/>
        </p:nvSpPr>
        <p:spPr>
          <a:xfrm>
            <a:off x="1707502" y="5627722"/>
            <a:ext cx="5728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391 </a:t>
            </a:r>
            <a:r>
              <a:rPr lang="nl-NL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Bomber</a:t>
            </a:r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</a:t>
            </a:r>
          </a:p>
          <a:p>
            <a:pPr algn="ctr"/>
            <a:r>
              <a:rPr lang="nl-NL" b="1" dirty="0">
                <a:solidFill>
                  <a:schemeClr val="bg1"/>
                </a:solidFill>
              </a:rPr>
              <a:t>Douglas A-26 </a:t>
            </a:r>
            <a:r>
              <a:rPr lang="nl-NL" b="1" dirty="0" err="1">
                <a:solidFill>
                  <a:schemeClr val="bg1"/>
                </a:solidFill>
              </a:rPr>
              <a:t>Invader</a:t>
            </a:r>
            <a:r>
              <a:rPr lang="nl-NL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 16, 1945 – May 27, 1945</a:t>
            </a:r>
            <a:endParaRPr lang="nl-B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790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The public had been anticipating the German surrender for many days">
            <a:extLst>
              <a:ext uri="{FF2B5EF4-FFF2-40B4-BE49-F238E27FC236}">
                <a16:creationId xmlns:a16="http://schemas.microsoft.com/office/drawing/2014/main" xmlns="" id="{45568B67-171E-4693-98E2-2CD48A1FF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75" y="0"/>
            <a:ext cx="8959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5AC6E3E4-0A10-4F15-BBD6-5262128D7A7E}"/>
              </a:ext>
            </a:extLst>
          </p:cNvPr>
          <p:cNvSpPr txBox="1"/>
          <p:nvPr/>
        </p:nvSpPr>
        <p:spPr>
          <a:xfrm>
            <a:off x="1" y="2828835"/>
            <a:ext cx="1945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8, 1945</a:t>
            </a:r>
          </a:p>
          <a:p>
            <a:pPr algn="ctr"/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of </a:t>
            </a:r>
          </a:p>
          <a:p>
            <a:pPr algn="ctr"/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War </a:t>
            </a:r>
            <a:r>
              <a:rPr lang="nl-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</a:t>
            </a:r>
            <a:endParaRPr lang="nl-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Europe</a:t>
            </a:r>
            <a:endParaRPr lang="nl-B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190CBAFA-F030-4C8A-9CE9-64FB3FBEB0C0}"/>
              </a:ext>
            </a:extLst>
          </p:cNvPr>
          <p:cNvSpPr txBox="1"/>
          <p:nvPr/>
        </p:nvSpPr>
        <p:spPr>
          <a:xfrm>
            <a:off x="165538" y="4520252"/>
            <a:ext cx="1614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27, 1945</a:t>
            </a:r>
          </a:p>
          <a:p>
            <a:pPr algn="ctr"/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of </a:t>
            </a:r>
          </a:p>
          <a:p>
            <a:pPr algn="ctr"/>
            <a:r>
              <a:rPr lang="nl-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Y-29</a:t>
            </a:r>
            <a:endParaRPr lang="nl-B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911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BDD46348-EF5D-4D7B-B1D1-2CF673D773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6"/>
          <a:stretch/>
        </p:blipFill>
        <p:spPr>
          <a:xfrm>
            <a:off x="0" y="0"/>
            <a:ext cx="10145095" cy="695527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F4D166F5-B467-4402-8122-E90697F5A3BF}"/>
              </a:ext>
            </a:extLst>
          </p:cNvPr>
          <p:cNvSpPr txBox="1"/>
          <p:nvPr/>
        </p:nvSpPr>
        <p:spPr>
          <a:xfrm>
            <a:off x="2071992" y="778213"/>
            <a:ext cx="5000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 </a:t>
            </a:r>
            <a:r>
              <a:rPr lang="nl-N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Allied</a:t>
            </a:r>
            <a:r>
              <a:rPr lang="nl-N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soldiers</a:t>
            </a:r>
            <a:r>
              <a:rPr lang="nl-N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killed</a:t>
            </a:r>
            <a:endParaRPr lang="nl-N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503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83778C24-9E0E-4BC7-9692-CCC0FC5358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556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75C12165-C0B3-4061-A506-906377596F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791527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82726A40-DB2F-419C-B3DA-D0C59F8B46F0}"/>
              </a:ext>
            </a:extLst>
          </p:cNvPr>
          <p:cNvSpPr txBox="1"/>
          <p:nvPr/>
        </p:nvSpPr>
        <p:spPr>
          <a:xfrm>
            <a:off x="5766318" y="5486400"/>
            <a:ext cx="2967135" cy="373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Margraten, The Netherlands</a:t>
            </a:r>
            <a:endParaRPr lang="nl-B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079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4A3A8027-25B7-4E65-94F5-2533DF3644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25"/>
          <a:stretch/>
        </p:blipFill>
        <p:spPr>
          <a:xfrm>
            <a:off x="-153590" y="0"/>
            <a:ext cx="9451181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2687EF4E-0157-40AC-86B0-60C6E360673E}"/>
              </a:ext>
            </a:extLst>
          </p:cNvPr>
          <p:cNvSpPr txBox="1"/>
          <p:nvPr/>
        </p:nvSpPr>
        <p:spPr>
          <a:xfrm>
            <a:off x="330200" y="571500"/>
            <a:ext cx="397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Gracelawn</a:t>
            </a:r>
            <a:r>
              <a:rPr lang="en-US" dirty="0"/>
              <a:t> Memorial Park, New Castle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EEF70AE-9BAA-4714-8389-788D4CC8CA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15224"/>
            <a:ext cx="9144000" cy="622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440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5811092F-E825-48F5-A669-5ED845C660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63" r="10565" b="16666"/>
          <a:stretch/>
        </p:blipFill>
        <p:spPr>
          <a:xfrm>
            <a:off x="1979793" y="0"/>
            <a:ext cx="5184413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80A618C0-76A7-450A-9D4B-2EC50F0085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06" t="23011" r="26038" b="20303"/>
          <a:stretch/>
        </p:blipFill>
        <p:spPr>
          <a:xfrm>
            <a:off x="-436653" y="-12033"/>
            <a:ext cx="10110739" cy="6921967"/>
          </a:xfrm>
          <a:prstGeom prst="rect">
            <a:avLst/>
          </a:prstGeom>
        </p:spPr>
      </p:pic>
      <p:sp>
        <p:nvSpPr>
          <p:cNvPr id="6" name="Ster: 5 punten 5">
            <a:extLst>
              <a:ext uri="{FF2B5EF4-FFF2-40B4-BE49-F238E27FC236}">
                <a16:creationId xmlns:a16="http://schemas.microsoft.com/office/drawing/2014/main" xmlns="" id="{2AFEDB99-46B0-4A5C-9839-A42BF4711714}"/>
              </a:ext>
            </a:extLst>
          </p:cNvPr>
          <p:cNvSpPr/>
          <p:nvPr/>
        </p:nvSpPr>
        <p:spPr>
          <a:xfrm>
            <a:off x="2349795" y="4582631"/>
            <a:ext cx="340242" cy="361507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1BF1EC07-8653-44E9-A152-5A5AC9AD2145}"/>
              </a:ext>
            </a:extLst>
          </p:cNvPr>
          <p:cNvSpPr txBox="1"/>
          <p:nvPr/>
        </p:nvSpPr>
        <p:spPr>
          <a:xfrm>
            <a:off x="7275444" y="5698434"/>
            <a:ext cx="165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 </a:t>
            </a:r>
            <a:r>
              <a:rPr lang="nl-NL" sz="16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Lantmeeters</a:t>
            </a:r>
            <a:r>
              <a:rPr lang="nl-NL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nl-NL" sz="16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</a:t>
            </a:r>
            <a:r>
              <a:rPr lang="nl-NL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1, 2020</a:t>
            </a:r>
            <a:endParaRPr lang="nl-BE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382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146 0.19722 L 0 0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73" y="-986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A0403ABD-F137-4D96-A057-0A9EC5589E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1575352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19F09AC6-2B3F-49A4-B39B-9A8272DE62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1575352" cy="6858000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xmlns="" id="{8048EF6D-4E47-479B-8507-CB98C6C31ECF}"/>
              </a:ext>
            </a:extLst>
          </p:cNvPr>
          <p:cNvCxnSpPr>
            <a:cxnSpLocks/>
          </p:cNvCxnSpPr>
          <p:nvPr/>
        </p:nvCxnSpPr>
        <p:spPr>
          <a:xfrm flipV="1">
            <a:off x="3174252" y="5959178"/>
            <a:ext cx="512125" cy="470197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F47A3823-0957-40A3-BF6F-9046BB8D8EE9}"/>
              </a:ext>
            </a:extLst>
          </p:cNvPr>
          <p:cNvSpPr txBox="1"/>
          <p:nvPr/>
        </p:nvSpPr>
        <p:spPr>
          <a:xfrm>
            <a:off x="1229711" y="1660634"/>
            <a:ext cx="321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FFFF00"/>
                </a:solidFill>
              </a:rPr>
              <a:t>Runway</a:t>
            </a:r>
            <a:r>
              <a:rPr lang="nl-NL" dirty="0">
                <a:solidFill>
                  <a:srgbClr val="FFFF00"/>
                </a:solidFill>
              </a:rPr>
              <a:t>: 1.5 kilometers (5000 ft)</a:t>
            </a:r>
          </a:p>
          <a:p>
            <a:r>
              <a:rPr lang="nl-NL" dirty="0">
                <a:solidFill>
                  <a:srgbClr val="FFFF00"/>
                </a:solidFill>
              </a:rPr>
              <a:t>Parking </a:t>
            </a:r>
            <a:r>
              <a:rPr lang="nl-NL" dirty="0" err="1">
                <a:solidFill>
                  <a:srgbClr val="FFFF00"/>
                </a:solidFill>
              </a:rPr>
              <a:t>place</a:t>
            </a:r>
            <a:r>
              <a:rPr lang="nl-NL" dirty="0">
                <a:solidFill>
                  <a:srgbClr val="FFFF00"/>
                </a:solidFill>
              </a:rPr>
              <a:t>: 150 </a:t>
            </a:r>
            <a:r>
              <a:rPr lang="nl-NL" dirty="0" err="1">
                <a:solidFill>
                  <a:srgbClr val="FFFF00"/>
                </a:solidFill>
              </a:rPr>
              <a:t>airplanes</a:t>
            </a:r>
            <a:endParaRPr lang="nl-B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917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B2D2B1D5-9774-44D8-841A-2683244B1D24}"/>
              </a:ext>
            </a:extLst>
          </p:cNvPr>
          <p:cNvSpPr txBox="1"/>
          <p:nvPr/>
        </p:nvSpPr>
        <p:spPr>
          <a:xfrm>
            <a:off x="2384885" y="5693402"/>
            <a:ext cx="4374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852 Engineer </a:t>
            </a:r>
            <a:r>
              <a:rPr lang="nl-NL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Aviation</a:t>
            </a:r>
            <a:r>
              <a:rPr lang="nl-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Battalion</a:t>
            </a:r>
            <a:endParaRPr lang="nl-B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D8C8AB03-099A-4D5D-BB1C-FD5D84E393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6568" y="0"/>
            <a:ext cx="5870864" cy="592423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81B4831E-0BC6-49FE-BFF4-1E9CFD05757B}"/>
              </a:ext>
            </a:extLst>
          </p:cNvPr>
          <p:cNvSpPr txBox="1"/>
          <p:nvPr/>
        </p:nvSpPr>
        <p:spPr>
          <a:xfrm>
            <a:off x="2547938" y="6155067"/>
            <a:ext cx="404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November 5, 1945 – November 26, 1945</a:t>
            </a:r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492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4B32D6D5-FFC2-4BA1-819F-C77158B33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9784" y="0"/>
            <a:ext cx="9535886" cy="765760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B53A11FE-BE13-4BB5-B74F-0A71A5BDDA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7" r="1080"/>
          <a:stretch/>
        </p:blipFill>
        <p:spPr>
          <a:xfrm>
            <a:off x="0" y="0"/>
            <a:ext cx="10830870" cy="765258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BCFC87FA-57F6-48EB-9756-1896E5403078}"/>
              </a:ext>
            </a:extLst>
          </p:cNvPr>
          <p:cNvSpPr txBox="1"/>
          <p:nvPr/>
        </p:nvSpPr>
        <p:spPr>
          <a:xfrm>
            <a:off x="3078125" y="5964866"/>
            <a:ext cx="2987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Pierced</a:t>
            </a:r>
            <a:r>
              <a:rPr lang="nl-BE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Steel </a:t>
            </a:r>
            <a:r>
              <a:rPr lang="nl-BE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Planking</a:t>
            </a:r>
            <a:r>
              <a:rPr lang="nl-BE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(PSP)</a:t>
            </a:r>
          </a:p>
        </p:txBody>
      </p:sp>
    </p:spTree>
    <p:extLst>
      <p:ext uri="{BB962C8B-B14F-4D97-AF65-F5344CB8AC3E}">
        <p14:creationId xmlns:p14="http://schemas.microsoft.com/office/powerpoint/2010/main" xmlns="" val="310481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413C4CB2-3082-4910-87E3-BF9262013A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445" y="1009651"/>
            <a:ext cx="9178891" cy="483869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A9ECCD75-0D07-451D-AE60-448A7F7ACEBC}"/>
              </a:ext>
            </a:extLst>
          </p:cNvPr>
          <p:cNvSpPr txBox="1"/>
          <p:nvPr/>
        </p:nvSpPr>
        <p:spPr>
          <a:xfrm>
            <a:off x="2607906" y="5848349"/>
            <a:ext cx="3928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366 Fighter Group 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November 26, 1944 – April 11, 1945</a:t>
            </a:r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586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8844FFEA-AFEC-4968-9198-717E12E87A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51"/>
          <a:stretch/>
        </p:blipFill>
        <p:spPr>
          <a:xfrm>
            <a:off x="1" y="797668"/>
            <a:ext cx="9221820" cy="525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192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3855</TotalTime>
  <Words>1866</Words>
  <Application>Microsoft Office PowerPoint</Application>
  <PresentationFormat>Diavoorstelling (4:3)</PresentationFormat>
  <Paragraphs>286</Paragraphs>
  <Slides>49</Slides>
  <Notes>49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49</vt:i4>
      </vt:variant>
    </vt:vector>
  </HeadingPairs>
  <TitlesOfParts>
    <vt:vector size="50" baseType="lpstr">
      <vt:lpstr>Kantoorthema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  <vt:lpstr>Dia 36</vt:lpstr>
      <vt:lpstr>Dia 37</vt:lpstr>
      <vt:lpstr>Dia 38</vt:lpstr>
      <vt:lpstr>Dia 39</vt:lpstr>
      <vt:lpstr>Dia 40</vt:lpstr>
      <vt:lpstr>Dia 41</vt:lpstr>
      <vt:lpstr>Dia 42</vt:lpstr>
      <vt:lpstr>Dia 43</vt:lpstr>
      <vt:lpstr>Dia 44</vt:lpstr>
      <vt:lpstr>Dia 45</vt:lpstr>
      <vt:lpstr>Dia 46</vt:lpstr>
      <vt:lpstr>Dia 47</vt:lpstr>
      <vt:lpstr>Dia 48</vt:lpstr>
      <vt:lpstr>Dia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Gebruiker</dc:creator>
  <cp:lastModifiedBy>Demo_1</cp:lastModifiedBy>
  <cp:revision>295</cp:revision>
  <cp:lastPrinted>2020-01-04T14:00:03Z</cp:lastPrinted>
  <dcterms:created xsi:type="dcterms:W3CDTF">2019-09-28T14:10:51Z</dcterms:created>
  <dcterms:modified xsi:type="dcterms:W3CDTF">2020-03-08T09:41:59Z</dcterms:modified>
</cp:coreProperties>
</file>